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4"/>
  </p:sldMasterIdLst>
  <p:notesMasterIdLst>
    <p:notesMasterId r:id="rId34"/>
  </p:notesMasterIdLst>
  <p:handoutMasterIdLst>
    <p:handoutMasterId r:id="rId35"/>
  </p:handoutMasterIdLst>
  <p:sldIdLst>
    <p:sldId id="282" r:id="rId5"/>
    <p:sldId id="283" r:id="rId6"/>
    <p:sldId id="315" r:id="rId7"/>
    <p:sldId id="288" r:id="rId8"/>
    <p:sldId id="312" r:id="rId9"/>
    <p:sldId id="321" r:id="rId10"/>
    <p:sldId id="319" r:id="rId11"/>
    <p:sldId id="335" r:id="rId12"/>
    <p:sldId id="304" r:id="rId13"/>
    <p:sldId id="332" r:id="rId14"/>
    <p:sldId id="334" r:id="rId15"/>
    <p:sldId id="337" r:id="rId16"/>
    <p:sldId id="336" r:id="rId17"/>
    <p:sldId id="324" r:id="rId18"/>
    <p:sldId id="339" r:id="rId19"/>
    <p:sldId id="326" r:id="rId20"/>
    <p:sldId id="327" r:id="rId21"/>
    <p:sldId id="325" r:id="rId22"/>
    <p:sldId id="323" r:id="rId23"/>
    <p:sldId id="311" r:id="rId24"/>
    <p:sldId id="307" r:id="rId25"/>
    <p:sldId id="338" r:id="rId26"/>
    <p:sldId id="328" r:id="rId27"/>
    <p:sldId id="330" r:id="rId28"/>
    <p:sldId id="333" r:id="rId29"/>
    <p:sldId id="318" r:id="rId30"/>
    <p:sldId id="340" r:id="rId31"/>
    <p:sldId id="308" r:id="rId32"/>
    <p:sldId id="310" r:id="rId33"/>
  </p:sldIdLst>
  <p:sldSz cx="12192000" cy="6858000"/>
  <p:notesSz cx="7010400" cy="9296400"/>
  <p:defaultTextStyle>
    <a:lvl1pPr algn="ctr" defTabSz="825500">
      <a:defRPr sz="6000" b="1">
        <a:solidFill>
          <a:srgbClr val="FAC93D"/>
        </a:solidFill>
        <a:latin typeface="+mj-lt"/>
        <a:ea typeface="+mj-ea"/>
        <a:cs typeface="+mj-cs"/>
        <a:sym typeface="Roboto Regular"/>
      </a:defRPr>
    </a:lvl1pPr>
    <a:lvl2pPr indent="228600" algn="ctr" defTabSz="825500">
      <a:defRPr sz="6000" b="1">
        <a:solidFill>
          <a:srgbClr val="FAC93D"/>
        </a:solidFill>
        <a:latin typeface="+mj-lt"/>
        <a:ea typeface="+mj-ea"/>
        <a:cs typeface="+mj-cs"/>
        <a:sym typeface="Roboto Regular"/>
      </a:defRPr>
    </a:lvl2pPr>
    <a:lvl3pPr indent="457200" algn="ctr" defTabSz="825500">
      <a:defRPr sz="6000" b="1">
        <a:solidFill>
          <a:srgbClr val="FAC93D"/>
        </a:solidFill>
        <a:latin typeface="+mj-lt"/>
        <a:ea typeface="+mj-ea"/>
        <a:cs typeface="+mj-cs"/>
        <a:sym typeface="Roboto Regular"/>
      </a:defRPr>
    </a:lvl3pPr>
    <a:lvl4pPr indent="685800" algn="ctr" defTabSz="825500">
      <a:defRPr sz="6000" b="1">
        <a:solidFill>
          <a:srgbClr val="FAC93D"/>
        </a:solidFill>
        <a:latin typeface="+mj-lt"/>
        <a:ea typeface="+mj-ea"/>
        <a:cs typeface="+mj-cs"/>
        <a:sym typeface="Roboto Regular"/>
      </a:defRPr>
    </a:lvl4pPr>
    <a:lvl5pPr indent="914400" algn="ctr" defTabSz="825500">
      <a:defRPr sz="6000" b="1">
        <a:solidFill>
          <a:srgbClr val="FAC93D"/>
        </a:solidFill>
        <a:latin typeface="+mj-lt"/>
        <a:ea typeface="+mj-ea"/>
        <a:cs typeface="+mj-cs"/>
        <a:sym typeface="Roboto Regular"/>
      </a:defRPr>
    </a:lvl5pPr>
    <a:lvl6pPr indent="1143000" algn="ctr" defTabSz="825500">
      <a:defRPr sz="6000" b="1">
        <a:solidFill>
          <a:srgbClr val="FAC93D"/>
        </a:solidFill>
        <a:latin typeface="+mj-lt"/>
        <a:ea typeface="+mj-ea"/>
        <a:cs typeface="+mj-cs"/>
        <a:sym typeface="Roboto Regular"/>
      </a:defRPr>
    </a:lvl6pPr>
    <a:lvl7pPr indent="1371600" algn="ctr" defTabSz="825500">
      <a:defRPr sz="6000" b="1">
        <a:solidFill>
          <a:srgbClr val="FAC93D"/>
        </a:solidFill>
        <a:latin typeface="+mj-lt"/>
        <a:ea typeface="+mj-ea"/>
        <a:cs typeface="+mj-cs"/>
        <a:sym typeface="Roboto Regular"/>
      </a:defRPr>
    </a:lvl7pPr>
    <a:lvl8pPr indent="1600200" algn="ctr" defTabSz="825500">
      <a:defRPr sz="6000" b="1">
        <a:solidFill>
          <a:srgbClr val="FAC93D"/>
        </a:solidFill>
        <a:latin typeface="+mj-lt"/>
        <a:ea typeface="+mj-ea"/>
        <a:cs typeface="+mj-cs"/>
        <a:sym typeface="Roboto Regular"/>
      </a:defRPr>
    </a:lvl8pPr>
    <a:lvl9pPr indent="1828800" algn="ctr" defTabSz="825500">
      <a:defRPr sz="6000" b="1">
        <a:solidFill>
          <a:srgbClr val="FAC93D"/>
        </a:solidFill>
        <a:latin typeface="+mj-lt"/>
        <a:ea typeface="+mj-ea"/>
        <a:cs typeface="+mj-cs"/>
        <a:sym typeface="Roboto Regular"/>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247D95-D68C-C8DD-9419-299A1DDF615D}" name="Maggie Ryan" initials="MR" userId="S::mryan@westmiworks.org::796085c0-f77c-4fe2-931f-da50b60314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766"/>
    <a:srgbClr val="F3F3F3"/>
    <a:srgbClr val="E6E6E6"/>
    <a:srgbClr val="C41E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3E50CB-53B8-4CD9-93F9-1DBFB44D0DAF}" v="330" dt="2025-03-03T23:10:31.3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1044" y="6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6DE85120-B3F5-4F61-B486-26CBDE1CD74F}" type="datetimeFigureOut">
              <a:rPr lang="en-US" smtClean="0"/>
              <a:t>3/6/2025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2A76BF5-7238-43A4-A315-94B4D74A9786}" type="slidenum">
              <a:rPr lang="en-US" smtClean="0"/>
              <a:t>‹#›</a:t>
            </a:fld>
            <a:endParaRPr lang="en-US"/>
          </a:p>
        </p:txBody>
      </p:sp>
    </p:spTree>
    <p:extLst>
      <p:ext uri="{BB962C8B-B14F-4D97-AF65-F5344CB8AC3E}">
        <p14:creationId xmlns:p14="http://schemas.microsoft.com/office/powerpoint/2010/main" val="24631073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5BBA7F4-1093-40A7-BC52-BC68A5C29F8F}" type="datetimeFigureOut">
              <a:rPr lang="en-US" smtClean="0"/>
              <a:t>3/6/2025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5B9B7AE-3C3C-42C9-891A-E1F29E19662A}" type="slidenum">
              <a:rPr lang="en-US" smtClean="0"/>
              <a:t>‹#›</a:t>
            </a:fld>
            <a:endParaRPr lang="en-US"/>
          </a:p>
        </p:txBody>
      </p:sp>
    </p:spTree>
    <p:extLst>
      <p:ext uri="{BB962C8B-B14F-4D97-AF65-F5344CB8AC3E}">
        <p14:creationId xmlns:p14="http://schemas.microsoft.com/office/powerpoint/2010/main" val="396438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Chad</a:t>
            </a:r>
          </a:p>
        </p:txBody>
      </p:sp>
      <p:sp>
        <p:nvSpPr>
          <p:cNvPr id="4" name="Slide Number Placeholder 3"/>
          <p:cNvSpPr>
            <a:spLocks noGrp="1"/>
          </p:cNvSpPr>
          <p:nvPr>
            <p:ph type="sldNum" sz="quarter" idx="5"/>
          </p:nvPr>
        </p:nvSpPr>
        <p:spPr/>
        <p:txBody>
          <a:bodyPr/>
          <a:lstStyle/>
          <a:p>
            <a:fld id="{45B9B7AE-3C3C-42C9-891A-E1F29E19662A}" type="slidenum">
              <a:rPr lang="en-US" smtClean="0"/>
              <a:t>1</a:t>
            </a:fld>
            <a:endParaRPr lang="en-US"/>
          </a:p>
        </p:txBody>
      </p:sp>
    </p:spTree>
    <p:extLst>
      <p:ext uri="{BB962C8B-B14F-4D97-AF65-F5344CB8AC3E}">
        <p14:creationId xmlns:p14="http://schemas.microsoft.com/office/powerpoint/2010/main" val="1813245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9B7AE-3C3C-42C9-891A-E1F29E19662A}" type="slidenum">
              <a:rPr lang="en-US" smtClean="0"/>
              <a:t>20</a:t>
            </a:fld>
            <a:endParaRPr lang="en-US"/>
          </a:p>
        </p:txBody>
      </p:sp>
    </p:spTree>
    <p:extLst>
      <p:ext uri="{BB962C8B-B14F-4D97-AF65-F5344CB8AC3E}">
        <p14:creationId xmlns:p14="http://schemas.microsoft.com/office/powerpoint/2010/main" val="1244700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Students start in Grand Gallery, and have been assigned by lanyard color to start in a quadrant, then flow through counterclockwise. They have about 23 minutes per quadrant, with time for moving between rooms. After students have completed a full rotation, they exit to the busses, and the next Session of students immediate. </a:t>
            </a:r>
          </a:p>
          <a:p>
            <a:endParaRPr lang="en-US" dirty="0"/>
          </a:p>
          <a:p>
            <a:r>
              <a:rPr lang="en-US" dirty="0"/>
              <a:t>This is a concept map that includes </a:t>
            </a:r>
            <a:r>
              <a:rPr lang="en-US" dirty="0" err="1"/>
              <a:t>Agrbusiness</a:t>
            </a:r>
            <a:r>
              <a:rPr lang="en-US" dirty="0"/>
              <a:t> but as mentioned earlier, this is simply a concept as the final layout has not yet been confirmed.</a:t>
            </a:r>
          </a:p>
          <a:p>
            <a:endParaRPr lang="en-US" dirty="0"/>
          </a:p>
          <a:p>
            <a:r>
              <a:rPr lang="en-US" dirty="0"/>
              <a:t>Session Times Notes:</a:t>
            </a:r>
          </a:p>
          <a:p>
            <a:endParaRPr lang="en-US" dirty="0"/>
          </a:p>
          <a:p>
            <a:r>
              <a:rPr lang="en-US" dirty="0"/>
              <a:t>Student Flow Notes:</a:t>
            </a:r>
            <a:endParaRPr lang="en-US" dirty="0">
              <a:cs typeface="Calibri"/>
            </a:endParaRPr>
          </a:p>
          <a:p>
            <a:endParaRPr lang="en-US" dirty="0"/>
          </a:p>
          <a:p>
            <a:r>
              <a:rPr lang="en-US" dirty="0"/>
              <a:t>Post Event Notes: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45B9B7AE-3C3C-42C9-891A-E1F29E19662A}" type="slidenum">
              <a:rPr lang="en-US" smtClean="0"/>
              <a:t>21</a:t>
            </a:fld>
            <a:endParaRPr lang="en-US"/>
          </a:p>
        </p:txBody>
      </p:sp>
    </p:spTree>
    <p:extLst>
      <p:ext uri="{BB962C8B-B14F-4D97-AF65-F5344CB8AC3E}">
        <p14:creationId xmlns:p14="http://schemas.microsoft.com/office/powerpoint/2010/main" val="1012310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Review CJ Student Position Descriptions</a:t>
            </a:r>
            <a:r>
              <a:rPr lang="en-US" baseline="0"/>
              <a:t> for Grand Gallery Flow (Mark) and Exhibit Hall (Craig)</a:t>
            </a:r>
            <a:endParaRPr lang="en-US"/>
          </a:p>
        </p:txBody>
      </p:sp>
      <p:sp>
        <p:nvSpPr>
          <p:cNvPr id="4" name="Slide Number Placeholder 3"/>
          <p:cNvSpPr>
            <a:spLocks noGrp="1"/>
          </p:cNvSpPr>
          <p:nvPr>
            <p:ph type="sldNum" sz="quarter" idx="10"/>
          </p:nvPr>
        </p:nvSpPr>
        <p:spPr/>
        <p:txBody>
          <a:bodyPr/>
          <a:lstStyle/>
          <a:p>
            <a:fld id="{45B9B7AE-3C3C-42C9-891A-E1F29E19662A}" type="slidenum">
              <a:rPr lang="en-US" smtClean="0"/>
              <a:t>23</a:t>
            </a:fld>
            <a:endParaRPr lang="en-US"/>
          </a:p>
        </p:txBody>
      </p:sp>
    </p:spTree>
    <p:extLst>
      <p:ext uri="{BB962C8B-B14F-4D97-AF65-F5344CB8AC3E}">
        <p14:creationId xmlns:p14="http://schemas.microsoft.com/office/powerpoint/2010/main" val="4279746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9B7AE-3C3C-42C9-891A-E1F29E19662A}" type="slidenum">
              <a:rPr lang="en-US" smtClean="0"/>
              <a:t>24</a:t>
            </a:fld>
            <a:endParaRPr lang="en-US"/>
          </a:p>
        </p:txBody>
      </p:sp>
    </p:spTree>
    <p:extLst>
      <p:ext uri="{BB962C8B-B14F-4D97-AF65-F5344CB8AC3E}">
        <p14:creationId xmlns:p14="http://schemas.microsoft.com/office/powerpoint/2010/main" val="1652203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9B7AE-3C3C-42C9-891A-E1F29E19662A}" type="slidenum">
              <a:rPr lang="en-US" smtClean="0"/>
              <a:t>26</a:t>
            </a:fld>
            <a:endParaRPr lang="en-US"/>
          </a:p>
        </p:txBody>
      </p:sp>
    </p:spTree>
    <p:extLst>
      <p:ext uri="{BB962C8B-B14F-4D97-AF65-F5344CB8AC3E}">
        <p14:creationId xmlns:p14="http://schemas.microsoft.com/office/powerpoint/2010/main" val="2577153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We’d like to end our presentation the same way we started: with a big THANK YOU!!</a:t>
            </a:r>
          </a:p>
        </p:txBody>
      </p:sp>
      <p:sp>
        <p:nvSpPr>
          <p:cNvPr id="4" name="Slide Number Placeholder 3"/>
          <p:cNvSpPr>
            <a:spLocks noGrp="1"/>
          </p:cNvSpPr>
          <p:nvPr>
            <p:ph type="sldNum" sz="quarter" idx="5"/>
          </p:nvPr>
        </p:nvSpPr>
        <p:spPr/>
        <p:txBody>
          <a:bodyPr/>
          <a:lstStyle/>
          <a:p>
            <a:fld id="{45B9B7AE-3C3C-42C9-891A-E1F29E19662A}" type="slidenum">
              <a:rPr lang="en-US" smtClean="0"/>
              <a:t>28</a:t>
            </a:fld>
            <a:endParaRPr lang="en-US"/>
          </a:p>
        </p:txBody>
      </p:sp>
    </p:spTree>
    <p:extLst>
      <p:ext uri="{BB962C8B-B14F-4D97-AF65-F5344CB8AC3E}">
        <p14:creationId xmlns:p14="http://schemas.microsoft.com/office/powerpoint/2010/main" val="36248327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9B7AE-3C3C-42C9-891A-E1F29E19662A}" type="slidenum">
              <a:rPr lang="en-US" smtClean="0"/>
              <a:t>29</a:t>
            </a:fld>
            <a:endParaRPr lang="en-US"/>
          </a:p>
        </p:txBody>
      </p:sp>
    </p:spTree>
    <p:extLst>
      <p:ext uri="{BB962C8B-B14F-4D97-AF65-F5344CB8AC3E}">
        <p14:creationId xmlns:p14="http://schemas.microsoft.com/office/powerpoint/2010/main" val="3501511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cs typeface="Calibri"/>
              </a:rPr>
              <a:t>Chad – thank you to all that participate, this is a community event, shout out to ISDs, WMW staff, employer champions, and ICLs. We are super excited to have agribusiness join the industries for the first in-person event.</a:t>
            </a:r>
          </a:p>
          <a:p>
            <a:r>
              <a:rPr lang="en-US">
                <a:cs typeface="Calibri"/>
              </a:rPr>
              <a:t> </a:t>
            </a:r>
          </a:p>
          <a:p>
            <a:r>
              <a:rPr lang="en-US">
                <a:cs typeface="Calibri"/>
              </a:rPr>
              <a:t>Introduce Maggie</a:t>
            </a:r>
            <a:endParaRPr lang="en-US"/>
          </a:p>
        </p:txBody>
      </p:sp>
      <p:sp>
        <p:nvSpPr>
          <p:cNvPr id="4" name="Slide Number Placeholder 3"/>
          <p:cNvSpPr>
            <a:spLocks noGrp="1"/>
          </p:cNvSpPr>
          <p:nvPr>
            <p:ph type="sldNum" sz="quarter" idx="5"/>
          </p:nvPr>
        </p:nvSpPr>
        <p:spPr/>
        <p:txBody>
          <a:bodyPr/>
          <a:lstStyle/>
          <a:p>
            <a:fld id="{45B9B7AE-3C3C-42C9-891A-E1F29E19662A}" type="slidenum">
              <a:rPr lang="en-US" smtClean="0"/>
              <a:t>2</a:t>
            </a:fld>
            <a:endParaRPr lang="en-US"/>
          </a:p>
        </p:txBody>
      </p:sp>
    </p:spTree>
    <p:extLst>
      <p:ext uri="{BB962C8B-B14F-4D97-AF65-F5344CB8AC3E}">
        <p14:creationId xmlns:p14="http://schemas.microsoft.com/office/powerpoint/2010/main" val="2301113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cs typeface="Calibri"/>
              </a:rPr>
              <a:t>THE "WHY " BEHIND MICQ</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bg1">
                    <a:lumMod val="95000"/>
                    <a:lumOff val="5000"/>
                  </a:schemeClr>
                </a:solidFill>
                <a:latin typeface="Calibri"/>
                <a:cs typeface="Calibri"/>
              </a:rPr>
              <a:t>75 million workers will retire by 2030, yet only 51 million workers will enter the workforce to replace them. On top of that, by 2030the bureau of labor statistics predicts an increase of nearly 12 million jobs from 2020 to 2030. So what can we do to promote our most high demand industries? One answer for our community, was MiCareerQuest.</a:t>
            </a:r>
            <a:endParaRPr lang="en-US" b="0">
              <a:solidFill>
                <a:schemeClr val="bg1">
                  <a:lumMod val="95000"/>
                  <a:lumOff val="5000"/>
                </a:schemeClr>
              </a:solidFill>
              <a:highlight>
                <a:srgbClr val="FFFF00"/>
              </a:highlight>
            </a:endParaRPr>
          </a:p>
          <a:p>
            <a:endParaRPr lang="en-US">
              <a:cs typeface="Calibri"/>
            </a:endParaRPr>
          </a:p>
          <a:p>
            <a:r>
              <a:rPr lang="en-US" b="1"/>
              <a:t>Brief history: </a:t>
            </a:r>
            <a:r>
              <a:rPr lang="en-US"/>
              <a:t>MiCareerQuest, an innovative, experiential career event, was created in 2015 by Michigan Works! Kent, Allegan &amp; Barry Counties (now West Michigan Works!), Kent ISD and the Construction Workforce Development Alliance (CWDA) in response to employers’ need for future talent in construction, health care, information technology and manufacturing.  </a:t>
            </a:r>
            <a:endParaRPr lang="en-US">
              <a:cs typeface="Calibri"/>
            </a:endParaRPr>
          </a:p>
          <a:p>
            <a:r>
              <a:rPr lang="en-US"/>
              <a:t> </a:t>
            </a:r>
            <a:endParaRPr lang="en-US">
              <a:cs typeface="Calibri"/>
            </a:endParaRPr>
          </a:p>
          <a:p>
            <a:r>
              <a:rPr lang="en-US"/>
              <a:t>In 2016, </a:t>
            </a:r>
            <a:r>
              <a:rPr lang="en-US" err="1"/>
              <a:t>MiCareerQuest's</a:t>
            </a:r>
            <a:r>
              <a:rPr lang="en-US"/>
              <a:t> first affiliate event was held in Kalamazoo and today , the event has been adopted as a best practice statewide. Now, employers and industry alliances across the country are hosting </a:t>
            </a:r>
            <a:r>
              <a:rPr lang="en-US" err="1"/>
              <a:t>CareerQuestUSA</a:t>
            </a:r>
            <a:r>
              <a:rPr lang="en-US"/>
              <a:t> events to expose students to the wealth of career possibilities in their regions.</a:t>
            </a:r>
            <a:endParaRPr lang="en-US">
              <a:cs typeface="Calibri"/>
            </a:endParaRPr>
          </a:p>
          <a:p>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5B9B7AE-3C3C-42C9-891A-E1F29E19662A}" type="slidenum">
              <a:rPr lang="en-US" smtClean="0"/>
              <a:t>3</a:t>
            </a:fld>
            <a:endParaRPr lang="en-US"/>
          </a:p>
        </p:txBody>
      </p:sp>
    </p:spTree>
    <p:extLst>
      <p:ext uri="{BB962C8B-B14F-4D97-AF65-F5344CB8AC3E}">
        <p14:creationId xmlns:p14="http://schemas.microsoft.com/office/powerpoint/2010/main" val="2773074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a:cs typeface="Calibri"/>
              </a:rPr>
              <a:t>The event is backed by the 5 employer-led industry talent council, who's logo are displayed on the screen. Each council is committed to solutions to address the skilled workforce needs of West Michigan companies. A few key areas of focus for each industry are: promoting the industry, recruitment, retention, and funding for talent related initiatives. </a:t>
            </a:r>
          </a:p>
          <a:p>
            <a:endParaRPr lang="en-US"/>
          </a:p>
          <a:p>
            <a:pPr marL="285750" indent="-285750">
              <a:buFont typeface="Arial" panose="020B0604020202020204" pitchFamily="34" charset="0"/>
              <a:buChar char="•"/>
            </a:pPr>
            <a:r>
              <a:rPr lang="en-US"/>
              <a:t>Who They Are:</a:t>
            </a:r>
            <a:endParaRPr lang="en-US">
              <a:cs typeface="Calibri"/>
            </a:endParaRPr>
          </a:p>
          <a:p>
            <a:pPr lvl="1"/>
            <a:r>
              <a:rPr lang="en-US" sz="1600"/>
              <a:t>Employers, educators, workforce development experts</a:t>
            </a:r>
            <a:endParaRPr lang="en-US" sz="1600">
              <a:cs typeface="Calibri"/>
            </a:endParaRPr>
          </a:p>
          <a:p>
            <a:pPr marL="285750" indent="-285750">
              <a:buFont typeface="Arial" panose="020B0604020202020204" pitchFamily="34" charset="0"/>
              <a:buChar char="•"/>
            </a:pPr>
            <a:r>
              <a:rPr lang="en-US"/>
              <a:t>What They Do:</a:t>
            </a:r>
            <a:endParaRPr lang="en-US">
              <a:cs typeface="Calibri"/>
            </a:endParaRPr>
          </a:p>
          <a:p>
            <a:pPr marL="742950" lvl="1" indent="-285750">
              <a:buFont typeface="Arial" panose="020B0604020202020204" pitchFamily="34" charset="0"/>
              <a:buChar char="•"/>
            </a:pPr>
            <a:r>
              <a:rPr lang="en-US" sz="1600"/>
              <a:t>Create solutions to address the skilled workforce needs of West Michigan companies</a:t>
            </a:r>
            <a:endParaRPr lang="en-US" sz="1600">
              <a:cs typeface="Calibri"/>
            </a:endParaRPr>
          </a:p>
          <a:p>
            <a:pPr marL="285750" indent="-285750">
              <a:buFont typeface="Arial" panose="020B0604020202020204" pitchFamily="34" charset="0"/>
              <a:buChar char="•"/>
            </a:pPr>
            <a:r>
              <a:rPr lang="en-US"/>
              <a:t>One way that they do this:</a:t>
            </a:r>
            <a:endParaRPr lang="en-US">
              <a:cs typeface="Calibri"/>
            </a:endParaRPr>
          </a:p>
          <a:p>
            <a:pPr marL="742950" lvl="1" indent="-285750">
              <a:buFont typeface="Arial" panose="020B0604020202020204" pitchFamily="34" charset="0"/>
              <a:buChar char="•"/>
            </a:pPr>
            <a:r>
              <a:rPr lang="en-US" sz="1600" err="1"/>
              <a:t>MiCareerQuest</a:t>
            </a:r>
            <a:endParaRPr lang="en-US" sz="1600"/>
          </a:p>
          <a:p>
            <a:endParaRPr lang="en-US"/>
          </a:p>
        </p:txBody>
      </p:sp>
      <p:sp>
        <p:nvSpPr>
          <p:cNvPr id="4" name="Slide Number Placeholder 3"/>
          <p:cNvSpPr>
            <a:spLocks noGrp="1"/>
          </p:cNvSpPr>
          <p:nvPr>
            <p:ph type="sldNum" sz="quarter" idx="5"/>
          </p:nvPr>
        </p:nvSpPr>
        <p:spPr/>
        <p:txBody>
          <a:bodyPr/>
          <a:lstStyle/>
          <a:p>
            <a:pPr marL="0" marR="0" lvl="0" indent="0" algn="r" defTabSz="825500" rtl="0" eaLnBrk="1" fontAlgn="auto" latinLnBrk="0" hangingPunct="1">
              <a:lnSpc>
                <a:spcPct val="100000"/>
              </a:lnSpc>
              <a:spcBef>
                <a:spcPts val="0"/>
              </a:spcBef>
              <a:spcAft>
                <a:spcPts val="0"/>
              </a:spcAft>
              <a:buClrTx/>
              <a:buSzTx/>
              <a:buFontTx/>
              <a:buNone/>
              <a:tabLst/>
              <a:defRPr/>
            </a:pPr>
            <a:fld id="{45B9B7AE-3C3C-42C9-891A-E1F29E19662A}" type="slidenum">
              <a:rPr kumimoji="0" lang="en-US" sz="1200" b="1" i="0" u="none" strike="noStrike" kern="0" cap="none" spc="0" normalizeH="0" baseline="0" noProof="0" smtClean="0">
                <a:ln>
                  <a:noFill/>
                </a:ln>
                <a:solidFill>
                  <a:srgbClr val="FAC93D"/>
                </a:solidFill>
                <a:effectLst/>
                <a:uLnTx/>
                <a:uFillTx/>
                <a:latin typeface="Calibri"/>
                <a:ea typeface="+mn-ea"/>
                <a:cs typeface="+mn-cs"/>
                <a:sym typeface="Roboto Regular"/>
              </a:rPr>
              <a:pPr marL="0" marR="0" lvl="0" indent="0" algn="r" defTabSz="825500" rtl="0" eaLnBrk="1" fontAlgn="auto" latinLnBrk="0" hangingPunct="1">
                <a:lnSpc>
                  <a:spcPct val="100000"/>
                </a:lnSpc>
                <a:spcBef>
                  <a:spcPts val="0"/>
                </a:spcBef>
                <a:spcAft>
                  <a:spcPts val="0"/>
                </a:spcAft>
                <a:buClrTx/>
                <a:buSzTx/>
                <a:buFontTx/>
                <a:buNone/>
                <a:tabLst/>
                <a:defRPr/>
              </a:pPr>
              <a:t>4</a:t>
            </a:fld>
            <a:endParaRPr kumimoji="0" lang="en-US" sz="1200" b="1" i="0" u="none" strike="noStrike" kern="0" cap="none" spc="0" normalizeH="0" baseline="0" noProof="0">
              <a:ln>
                <a:noFill/>
              </a:ln>
              <a:solidFill>
                <a:srgbClr val="FAC93D"/>
              </a:solidFill>
              <a:effectLst/>
              <a:uLnTx/>
              <a:uFillTx/>
              <a:latin typeface="Calibri"/>
              <a:ea typeface="+mn-ea"/>
              <a:cs typeface="+mn-cs"/>
              <a:sym typeface="Roboto Regular"/>
            </a:endParaRPr>
          </a:p>
        </p:txBody>
      </p:sp>
    </p:spTree>
    <p:extLst>
      <p:ext uri="{BB962C8B-B14F-4D97-AF65-F5344CB8AC3E}">
        <p14:creationId xmlns:p14="http://schemas.microsoft.com/office/powerpoint/2010/main" val="286457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When and where</a:t>
            </a:r>
            <a:endParaRPr lang="en-US"/>
          </a:p>
          <a:p>
            <a:r>
              <a:rPr lang="en-US" b="1">
                <a:cs typeface="Calibri"/>
              </a:rPr>
              <a:t>What:</a:t>
            </a:r>
            <a:endParaRPr lang="en-US" b="1"/>
          </a:p>
          <a:p>
            <a:r>
              <a:rPr lang="en-US" err="1"/>
              <a:t>MiCareerQuest</a:t>
            </a:r>
            <a:r>
              <a:rPr lang="en-US"/>
              <a:t> is not your average career fair. In fact, it’s not a career fair at all. It’s a career exploration experience.</a:t>
            </a:r>
          </a:p>
          <a:p>
            <a:r>
              <a:rPr lang="en-US"/>
              <a:t> </a:t>
            </a:r>
            <a:endParaRPr lang="en-US">
              <a:cs typeface="Calibri"/>
            </a:endParaRPr>
          </a:p>
          <a:p>
            <a:r>
              <a:rPr lang="en-US"/>
              <a:t>During </a:t>
            </a:r>
            <a:r>
              <a:rPr lang="en-US" err="1"/>
              <a:t>MiCareerQuest</a:t>
            </a:r>
            <a:r>
              <a:rPr lang="en-US"/>
              <a:t>, students rotate through sectors highlighting five high-demand industries: agribusiness, advanced manufacturing, construction, health sciences and information technology. Students engage directly with professionals and participate in activities that showcase various high-growth occupations, opening their eyes to opportunities for great careers in West Michigan.</a:t>
            </a:r>
            <a:endParaRPr lang="en-US">
              <a:cs typeface="Calibri"/>
            </a:endParaRPr>
          </a:p>
          <a:p>
            <a:br>
              <a:rPr lang="en-US">
                <a:cs typeface="+mn-lt"/>
              </a:rPr>
            </a:br>
            <a:r>
              <a:rPr lang="en-US"/>
              <a:t>Additionally, representatives from educational institutions help students make the connection between training, education and careers.</a:t>
            </a:r>
            <a:endParaRPr lang="en-US">
              <a:cs typeface="Calibri"/>
            </a:endParaRPr>
          </a:p>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45B9B7AE-3C3C-42C9-891A-E1F29E19662A}" type="slidenum">
              <a:rPr lang="en-US" smtClean="0"/>
              <a:t>5</a:t>
            </a:fld>
            <a:endParaRPr lang="en-US"/>
          </a:p>
        </p:txBody>
      </p:sp>
    </p:spTree>
    <p:extLst>
      <p:ext uri="{BB962C8B-B14F-4D97-AF65-F5344CB8AC3E}">
        <p14:creationId xmlns:p14="http://schemas.microsoft.com/office/powerpoint/2010/main" val="3060130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cs typeface="Calibri"/>
            </a:endParaRPr>
          </a:p>
          <a:p>
            <a:r>
              <a:rPr lang="en-US"/>
              <a:t>Session Times Notes:</a:t>
            </a:r>
          </a:p>
          <a:p>
            <a:endParaRPr lang="en-US"/>
          </a:p>
          <a:p>
            <a:r>
              <a:rPr lang="en-US"/>
              <a:t>Student Flow Notes:</a:t>
            </a:r>
            <a:endParaRPr lang="en-US">
              <a:cs typeface="Calibri"/>
            </a:endParaRPr>
          </a:p>
          <a:p>
            <a:endParaRPr lang="en-US"/>
          </a:p>
          <a:p>
            <a:r>
              <a:rPr lang="en-US"/>
              <a:t>Post Event Notes: </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45B9B7AE-3C3C-42C9-891A-E1F29E19662A}" type="slidenum">
              <a:rPr lang="en-US" smtClean="0"/>
              <a:t>6</a:t>
            </a:fld>
            <a:endParaRPr lang="en-US"/>
          </a:p>
        </p:txBody>
      </p:sp>
    </p:spTree>
    <p:extLst>
      <p:ext uri="{BB962C8B-B14F-4D97-AF65-F5344CB8AC3E}">
        <p14:creationId xmlns:p14="http://schemas.microsoft.com/office/powerpoint/2010/main" val="2940744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a:defRPr/>
            </a:pPr>
            <a:r>
              <a:rPr lang="en-US"/>
              <a:t>Employers participating in their first </a:t>
            </a:r>
            <a:r>
              <a:rPr lang="en-US" err="1"/>
              <a:t>MiCQ</a:t>
            </a:r>
            <a:r>
              <a:rPr lang="en-US"/>
              <a:t> event, often stat they wish they was a better way to prepare employers for what they would experience. This video showcases activities from a previous event</a:t>
            </a:r>
          </a:p>
          <a:p>
            <a:pPr>
              <a:defRPr/>
            </a:pPr>
            <a:endParaRPr lang="en-US"/>
          </a:p>
          <a:p>
            <a:pPr>
              <a:defRPr/>
            </a:pPr>
            <a:r>
              <a:rPr lang="en-US"/>
              <a:t>We would like play that for you now. </a:t>
            </a:r>
            <a:endParaRPr lang="en-US">
              <a:cs typeface="Calibri"/>
            </a:endParaRPr>
          </a:p>
          <a:p>
            <a:pPr>
              <a:defRPr/>
            </a:pPr>
            <a:endParaRPr lang="en-US"/>
          </a:p>
        </p:txBody>
      </p:sp>
      <p:sp>
        <p:nvSpPr>
          <p:cNvPr id="4" name="Slide Number Placeholder 3"/>
          <p:cNvSpPr>
            <a:spLocks noGrp="1"/>
          </p:cNvSpPr>
          <p:nvPr>
            <p:ph type="sldNum" sz="quarter" idx="5"/>
          </p:nvPr>
        </p:nvSpPr>
        <p:spPr/>
        <p:txBody>
          <a:bodyPr/>
          <a:lstStyle/>
          <a:p>
            <a:fld id="{45B9B7AE-3C3C-42C9-891A-E1F29E19662A}" type="slidenum">
              <a:rPr lang="en-US" smtClean="0"/>
              <a:t>7</a:t>
            </a:fld>
            <a:endParaRPr lang="en-US"/>
          </a:p>
        </p:txBody>
      </p:sp>
    </p:spTree>
    <p:extLst>
      <p:ext uri="{BB962C8B-B14F-4D97-AF65-F5344CB8AC3E}">
        <p14:creationId xmlns:p14="http://schemas.microsoft.com/office/powerpoint/2010/main" val="1825707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9B7AE-3C3C-42C9-891A-E1F29E19662A}" type="slidenum">
              <a:rPr lang="en-US" smtClean="0"/>
              <a:t>9</a:t>
            </a:fld>
            <a:endParaRPr lang="en-US"/>
          </a:p>
        </p:txBody>
      </p:sp>
    </p:spTree>
    <p:extLst>
      <p:ext uri="{BB962C8B-B14F-4D97-AF65-F5344CB8AC3E}">
        <p14:creationId xmlns:p14="http://schemas.microsoft.com/office/powerpoint/2010/main" val="2492226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5B9B7AE-3C3C-42C9-891A-E1F29E19662A}" type="slidenum">
              <a:rPr lang="en-US" smtClean="0"/>
              <a:t>19</a:t>
            </a:fld>
            <a:endParaRPr lang="en-US"/>
          </a:p>
        </p:txBody>
      </p:sp>
    </p:spTree>
    <p:extLst>
      <p:ext uri="{BB962C8B-B14F-4D97-AF65-F5344CB8AC3E}">
        <p14:creationId xmlns:p14="http://schemas.microsoft.com/office/powerpoint/2010/main" val="10160904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3_only footer">
    <p:bg>
      <p:bgPr>
        <a:solidFill>
          <a:srgbClr val="FFFFFF"/>
        </a:solidFill>
        <a:effectLst/>
      </p:bgPr>
    </p:bg>
    <p:spTree>
      <p:nvGrpSpPr>
        <p:cNvPr id="1" name=""/>
        <p:cNvGrpSpPr/>
        <p:nvPr/>
      </p:nvGrpSpPr>
      <p:grpSpPr>
        <a:xfrm>
          <a:off x="0" y="0"/>
          <a:ext cx="0" cy="0"/>
          <a:chOff x="0" y="0"/>
          <a:chExt cx="0" cy="0"/>
        </a:xfrm>
      </p:grpSpPr>
      <p:pic>
        <p:nvPicPr>
          <p:cNvPr id="2" name="Picture 1" descr="Icon&#10;&#10;Description automatically generated">
            <a:extLst>
              <a:ext uri="{FF2B5EF4-FFF2-40B4-BE49-F238E27FC236}">
                <a16:creationId xmlns:a16="http://schemas.microsoft.com/office/drawing/2014/main" id="{664CADBC-F013-FDA7-B7B8-D389DB9D13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8051" y="161829"/>
            <a:ext cx="1239978" cy="1239978"/>
          </a:xfrm>
          <a:prstGeom prst="rect">
            <a:avLst/>
          </a:prstGeom>
        </p:spPr>
      </p:pic>
      <p:pic>
        <p:nvPicPr>
          <p:cNvPr id="3" name="Picture 2" descr="Icon&#10;&#10;Description automatically generated">
            <a:extLst>
              <a:ext uri="{FF2B5EF4-FFF2-40B4-BE49-F238E27FC236}">
                <a16:creationId xmlns:a16="http://schemas.microsoft.com/office/drawing/2014/main" id="{7F762AC7-A82E-1803-6786-CFED06C821D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8051" y="1483959"/>
            <a:ext cx="1239978" cy="1239978"/>
          </a:xfrm>
          <a:prstGeom prst="rect">
            <a:avLst/>
          </a:prstGeom>
        </p:spPr>
      </p:pic>
      <p:pic>
        <p:nvPicPr>
          <p:cNvPr id="4" name="Picture 3" descr="Shape, icon, arrow&#10;&#10;Description automatically generated">
            <a:extLst>
              <a:ext uri="{FF2B5EF4-FFF2-40B4-BE49-F238E27FC236}">
                <a16:creationId xmlns:a16="http://schemas.microsoft.com/office/drawing/2014/main" id="{02ACFFE7-8C89-C6FF-B85B-BEFDB0A4833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8051" y="2806089"/>
            <a:ext cx="1243328" cy="1243328"/>
          </a:xfrm>
          <a:prstGeom prst="rect">
            <a:avLst/>
          </a:prstGeom>
        </p:spPr>
      </p:pic>
      <p:pic>
        <p:nvPicPr>
          <p:cNvPr id="5" name="Picture 4" descr="Icon&#10;&#10;Description automatically generated">
            <a:extLst>
              <a:ext uri="{FF2B5EF4-FFF2-40B4-BE49-F238E27FC236}">
                <a16:creationId xmlns:a16="http://schemas.microsoft.com/office/drawing/2014/main" id="{01EAA8A2-5F42-15B6-8E5D-DF43CC5B09D8}"/>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46967" y="5462035"/>
            <a:ext cx="1251062" cy="1251062"/>
          </a:xfrm>
          <a:prstGeom prst="rect">
            <a:avLst/>
          </a:prstGeom>
        </p:spPr>
      </p:pic>
      <p:pic>
        <p:nvPicPr>
          <p:cNvPr id="6" name="Picture 5" descr="Icon&#10;&#10;Description automatically generated">
            <a:extLst>
              <a:ext uri="{FF2B5EF4-FFF2-40B4-BE49-F238E27FC236}">
                <a16:creationId xmlns:a16="http://schemas.microsoft.com/office/drawing/2014/main" id="{DFCF74E0-FD21-64E4-0DBB-85DEC96D1CF0}"/>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9715" y="4131569"/>
            <a:ext cx="1248314" cy="1248314"/>
          </a:xfrm>
          <a:prstGeom prst="rect">
            <a:avLst/>
          </a:prstGeom>
        </p:spPr>
      </p:pic>
      <p:pic>
        <p:nvPicPr>
          <p:cNvPr id="7" name="Picture 6" descr="Logo&#10;&#10;Description automatically generated">
            <a:extLst>
              <a:ext uri="{FF2B5EF4-FFF2-40B4-BE49-F238E27FC236}">
                <a16:creationId xmlns:a16="http://schemas.microsoft.com/office/drawing/2014/main" id="{4C200E83-7B8D-D1EA-423D-487EA36E4DCD}"/>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919663" y="2285672"/>
            <a:ext cx="7098632" cy="1391967"/>
          </a:xfrm>
          <a:prstGeom prst="rect">
            <a:avLst/>
          </a:prstGeom>
        </p:spPr>
      </p:pic>
    </p:spTree>
    <p:extLst>
      <p:ext uri="{BB962C8B-B14F-4D97-AF65-F5344CB8AC3E}">
        <p14:creationId xmlns:p14="http://schemas.microsoft.com/office/powerpoint/2010/main" val="64929306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023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FAEF9A-CC6A-4C11-A4BF-96BA50E6AB60}"/>
              </a:ext>
            </a:extLst>
          </p:cNvPr>
          <p:cNvSpPr/>
          <p:nvPr userDrawn="1"/>
        </p:nvSpPr>
        <p:spPr>
          <a:xfrm>
            <a:off x="0" y="-76200"/>
            <a:ext cx="4191000" cy="6934200"/>
          </a:xfrm>
          <a:prstGeom prst="rect">
            <a:avLst/>
          </a:prstGeom>
          <a:solidFill>
            <a:schemeClr val="accent2"/>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53585F"/>
              </a:solidFill>
              <a:effectLst/>
              <a:uFillTx/>
              <a:latin typeface="+mj-lt"/>
              <a:ea typeface="+mj-ea"/>
              <a:cs typeface="+mj-cs"/>
              <a:sym typeface="Roboto Regular"/>
            </a:endParaRPr>
          </a:p>
        </p:txBody>
      </p:sp>
      <p:sp>
        <p:nvSpPr>
          <p:cNvPr id="3" name="TextBox 2">
            <a:extLst>
              <a:ext uri="{FF2B5EF4-FFF2-40B4-BE49-F238E27FC236}">
                <a16:creationId xmlns:a16="http://schemas.microsoft.com/office/drawing/2014/main" id="{4FD8FFCD-FDC0-4A60-9D57-F3D55310091C}"/>
              </a:ext>
            </a:extLst>
          </p:cNvPr>
          <p:cNvSpPr txBox="1"/>
          <p:nvPr userDrawn="1"/>
        </p:nvSpPr>
        <p:spPr>
          <a:xfrm>
            <a:off x="11658600" y="6553200"/>
            <a:ext cx="482600" cy="307777"/>
          </a:xfrm>
          <a:prstGeom prst="rect">
            <a:avLst/>
          </a:prstGeom>
          <a:noFill/>
        </p:spPr>
        <p:txBody>
          <a:bodyPr wrap="square" rtlCol="0">
            <a:spAutoFit/>
          </a:bodyPr>
          <a:lstStyle/>
          <a:p>
            <a:fld id="{6B004024-4788-49A1-8383-7BFE39F0C56A}" type="slidenum">
              <a:rPr lang="en-US" sz="1400" smtClean="0">
                <a:solidFill>
                  <a:srgbClr val="3F5766"/>
                </a:solidFill>
              </a:rPr>
              <a:t>‹#›</a:t>
            </a:fld>
            <a:endParaRPr lang="en-US" sz="1400">
              <a:solidFill>
                <a:srgbClr val="3F5766"/>
              </a:solidFill>
            </a:endParaRPr>
          </a:p>
        </p:txBody>
      </p:sp>
    </p:spTree>
    <p:extLst>
      <p:ext uri="{BB962C8B-B14F-4D97-AF65-F5344CB8AC3E}">
        <p14:creationId xmlns:p14="http://schemas.microsoft.com/office/powerpoint/2010/main" val="31684767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4_main mast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1272381"/>
            <a:ext cx="12192000" cy="5585619"/>
          </a:xfrm>
          <a:prstGeom prst="rect">
            <a:avLst/>
          </a:prstGeom>
        </p:spPr>
        <p:txBody>
          <a:bodyPr/>
          <a:lstStyle>
            <a:lvl1pPr>
              <a:defRPr>
                <a:solidFill>
                  <a:schemeClr val="accent3"/>
                </a:solidFill>
              </a:defRPr>
            </a:lvl1pPr>
          </a:lstStyle>
          <a:p>
            <a:r>
              <a:rPr lang="en-US"/>
              <a:t>Click icon to add picture</a:t>
            </a:r>
            <a:endParaRPr lang="id-ID"/>
          </a:p>
        </p:txBody>
      </p:sp>
      <p:sp>
        <p:nvSpPr>
          <p:cNvPr id="13" name="Shape 13"/>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1373714512"/>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9_blank">
    <p:bg>
      <p:bgPr>
        <a:solidFill>
          <a:srgbClr val="FFFFFF"/>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2000" cy="4454525"/>
          </a:xfrm>
          <a:prstGeom prst="rect">
            <a:avLst/>
          </a:prstGeom>
        </p:spPr>
        <p:txBody>
          <a:bodyPr/>
          <a:lstStyle>
            <a:lvl1pPr>
              <a:defRPr>
                <a:solidFill>
                  <a:schemeClr val="accent3"/>
                </a:solidFill>
              </a:defRPr>
            </a:lvl1pPr>
          </a:lstStyle>
          <a:p>
            <a:r>
              <a:rPr lang="en-US"/>
              <a:t>Click icon to add picture</a:t>
            </a:r>
            <a:endParaRPr lang="id-ID"/>
          </a:p>
        </p:txBody>
      </p:sp>
      <p:sp>
        <p:nvSpPr>
          <p:cNvPr id="4" name="Rectangle 3"/>
          <p:cNvSpPr/>
          <p:nvPr/>
        </p:nvSpPr>
        <p:spPr>
          <a:xfrm>
            <a:off x="11770501" y="6576011"/>
            <a:ext cx="319318" cy="230832"/>
          </a:xfrm>
          <a:prstGeom prst="rect">
            <a:avLst/>
          </a:prstGeom>
        </p:spPr>
        <p:txBody>
          <a:bodyPr wrap="none">
            <a:spAutoFit/>
          </a:bodyPr>
          <a:lstStyle/>
          <a:p>
            <a:fld id="{86CB4B4D-7CA3-9044-876B-883B54F8677D}" type="slidenum">
              <a:rPr lang="en-US" sz="900" b="0" smtClean="0">
                <a:solidFill>
                  <a:schemeClr val="bg2"/>
                </a:solidFill>
              </a:rPr>
              <a:pPr/>
              <a:t>‹#›</a:t>
            </a:fld>
            <a:endParaRPr lang="en-US" sz="1200" b="0">
              <a:solidFill>
                <a:schemeClr val="bg2"/>
              </a:solidFill>
            </a:endParaRPr>
          </a:p>
        </p:txBody>
      </p:sp>
    </p:spTree>
    <p:extLst>
      <p:ext uri="{BB962C8B-B14F-4D97-AF65-F5344CB8AC3E}">
        <p14:creationId xmlns:p14="http://schemas.microsoft.com/office/powerpoint/2010/main" val="243363987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7_blank">
    <p:bg>
      <p:bgPr>
        <a:solidFill>
          <a:srgbClr val="FFFFFF"/>
        </a:solidFill>
        <a:effectLst/>
      </p:bgPr>
    </p:bg>
    <p:spTree>
      <p:nvGrpSpPr>
        <p:cNvPr id="1" name=""/>
        <p:cNvGrpSpPr/>
        <p:nvPr/>
      </p:nvGrpSpPr>
      <p:grpSpPr>
        <a:xfrm>
          <a:off x="0" y="0"/>
          <a:ext cx="0" cy="0"/>
          <a:chOff x="0" y="0"/>
          <a:chExt cx="0" cy="0"/>
        </a:xfrm>
      </p:grpSpPr>
      <p:sp>
        <p:nvSpPr>
          <p:cNvPr id="5" name="Shape 390"/>
          <p:cNvSpPr/>
          <p:nvPr/>
        </p:nvSpPr>
        <p:spPr>
          <a:xfrm>
            <a:off x="-10716" y="0"/>
            <a:ext cx="12216607" cy="3784542"/>
          </a:xfrm>
          <a:prstGeom prst="rect">
            <a:avLst/>
          </a:prstGeom>
          <a:solidFill>
            <a:schemeClr val="accent1"/>
          </a:solidFill>
          <a:ln w="12700">
            <a:miter lim="400000"/>
          </a:ln>
        </p:spPr>
        <p:txBody>
          <a:bodyPr lIns="25400" tIns="25400" rIns="25400" bIns="25400" anchor="ctr"/>
          <a:lstStyle/>
          <a:p>
            <a:pPr lvl="0" defTabSz="292100">
              <a:defRPr sz="3200">
                <a:solidFill>
                  <a:srgbClr val="53585F"/>
                </a:solidFill>
              </a:defRPr>
            </a:pPr>
            <a:endParaRPr sz="1600"/>
          </a:p>
        </p:txBody>
      </p:sp>
      <p:sp>
        <p:nvSpPr>
          <p:cNvPr id="3" name="Picture Placeholder 2"/>
          <p:cNvSpPr>
            <a:spLocks noGrp="1"/>
          </p:cNvSpPr>
          <p:nvPr>
            <p:ph type="pic" sz="quarter" idx="10"/>
          </p:nvPr>
        </p:nvSpPr>
        <p:spPr>
          <a:xfrm>
            <a:off x="0" y="385763"/>
            <a:ext cx="4657725" cy="6516688"/>
          </a:xfrm>
          <a:prstGeom prst="rect">
            <a:avLst/>
          </a:prstGeom>
        </p:spPr>
        <p:txBody>
          <a:bodyPr/>
          <a:lstStyle>
            <a:lvl1pPr>
              <a:defRPr>
                <a:solidFill>
                  <a:schemeClr val="tx1"/>
                </a:solidFill>
              </a:defRPr>
            </a:lvl1pPr>
          </a:lstStyle>
          <a:p>
            <a:r>
              <a:rPr lang="en-US"/>
              <a:t>Click icon to add picture</a:t>
            </a:r>
            <a:endParaRPr lang="id-ID"/>
          </a:p>
        </p:txBody>
      </p:sp>
      <p:sp>
        <p:nvSpPr>
          <p:cNvPr id="33" name="Picture Placeholder 2"/>
          <p:cNvSpPr>
            <a:spLocks noGrp="1"/>
          </p:cNvSpPr>
          <p:nvPr>
            <p:ph type="pic" sz="quarter" idx="11"/>
          </p:nvPr>
        </p:nvSpPr>
        <p:spPr>
          <a:xfrm>
            <a:off x="5267920" y="3208313"/>
            <a:ext cx="1190030" cy="1190029"/>
          </a:xfrm>
          <a:prstGeom prst="ellipse">
            <a:avLst/>
          </a:prstGeom>
          <a:ln w="19050">
            <a:solidFill>
              <a:schemeClr val="tx1"/>
            </a:solidFill>
          </a:ln>
        </p:spPr>
        <p:txBody>
          <a:bodyPr/>
          <a:lstStyle>
            <a:lvl1pPr>
              <a:defRPr sz="400"/>
            </a:lvl1pPr>
          </a:lstStyle>
          <a:p>
            <a:r>
              <a:rPr lang="en-US"/>
              <a:t>Click icon to add picture</a:t>
            </a:r>
            <a:endParaRPr lang="id-ID"/>
          </a:p>
        </p:txBody>
      </p:sp>
      <p:sp>
        <p:nvSpPr>
          <p:cNvPr id="34" name="Picture Placeholder 2"/>
          <p:cNvSpPr>
            <a:spLocks noGrp="1"/>
          </p:cNvSpPr>
          <p:nvPr>
            <p:ph type="pic" sz="quarter" idx="12"/>
          </p:nvPr>
        </p:nvSpPr>
        <p:spPr>
          <a:xfrm>
            <a:off x="6909091" y="3208313"/>
            <a:ext cx="1190030" cy="1190029"/>
          </a:xfrm>
          <a:prstGeom prst="ellipse">
            <a:avLst/>
          </a:prstGeom>
          <a:ln w="19050">
            <a:solidFill>
              <a:schemeClr val="tx1"/>
            </a:solidFill>
          </a:ln>
        </p:spPr>
        <p:txBody>
          <a:bodyPr/>
          <a:lstStyle>
            <a:lvl1pPr>
              <a:defRPr sz="400"/>
            </a:lvl1pPr>
          </a:lstStyle>
          <a:p>
            <a:r>
              <a:rPr lang="en-US"/>
              <a:t>Click icon to add picture</a:t>
            </a:r>
            <a:endParaRPr lang="id-ID"/>
          </a:p>
        </p:txBody>
      </p:sp>
      <p:sp>
        <p:nvSpPr>
          <p:cNvPr id="35" name="Picture Placeholder 2"/>
          <p:cNvSpPr>
            <a:spLocks noGrp="1"/>
          </p:cNvSpPr>
          <p:nvPr>
            <p:ph type="pic" sz="quarter" idx="13"/>
          </p:nvPr>
        </p:nvSpPr>
        <p:spPr>
          <a:xfrm>
            <a:off x="8561422" y="3208313"/>
            <a:ext cx="1190030" cy="1190029"/>
          </a:xfrm>
          <a:prstGeom prst="ellipse">
            <a:avLst/>
          </a:prstGeom>
          <a:ln w="19050">
            <a:solidFill>
              <a:schemeClr val="tx1"/>
            </a:solidFill>
          </a:ln>
        </p:spPr>
        <p:txBody>
          <a:bodyPr/>
          <a:lstStyle>
            <a:lvl1pPr>
              <a:defRPr sz="400"/>
            </a:lvl1pPr>
          </a:lstStyle>
          <a:p>
            <a:r>
              <a:rPr lang="en-US"/>
              <a:t>Click icon to add picture</a:t>
            </a:r>
            <a:endParaRPr lang="id-ID"/>
          </a:p>
        </p:txBody>
      </p:sp>
      <p:sp>
        <p:nvSpPr>
          <p:cNvPr id="36" name="Picture Placeholder 2"/>
          <p:cNvSpPr>
            <a:spLocks noGrp="1"/>
          </p:cNvSpPr>
          <p:nvPr>
            <p:ph type="pic" sz="quarter" idx="14"/>
          </p:nvPr>
        </p:nvSpPr>
        <p:spPr>
          <a:xfrm>
            <a:off x="10204823" y="3208313"/>
            <a:ext cx="1190030" cy="1190029"/>
          </a:xfrm>
          <a:prstGeom prst="ellipse">
            <a:avLst/>
          </a:prstGeom>
          <a:ln w="19050">
            <a:solidFill>
              <a:schemeClr val="tx1"/>
            </a:solidFill>
          </a:ln>
        </p:spPr>
        <p:txBody>
          <a:bodyPr/>
          <a:lstStyle>
            <a:lvl1pPr>
              <a:defRPr sz="400"/>
            </a:lvl1pPr>
          </a:lstStyle>
          <a:p>
            <a:r>
              <a:rPr lang="en-US"/>
              <a:t>Click icon to add picture</a:t>
            </a:r>
            <a:endParaRPr lang="id-ID"/>
          </a:p>
        </p:txBody>
      </p:sp>
    </p:spTree>
    <p:extLst>
      <p:ext uri="{BB962C8B-B14F-4D97-AF65-F5344CB8AC3E}">
        <p14:creationId xmlns:p14="http://schemas.microsoft.com/office/powerpoint/2010/main" val="203189646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5_main master">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1049338" y="2012157"/>
            <a:ext cx="3035300" cy="2514600"/>
          </a:xfrm>
          <a:prstGeom prst="rect">
            <a:avLst/>
          </a:prstGeom>
        </p:spPr>
        <p:txBody>
          <a:bodyPr/>
          <a:lstStyle>
            <a:lvl1pPr>
              <a:defRPr>
                <a:solidFill>
                  <a:schemeClr val="accent3"/>
                </a:solidFill>
              </a:defRPr>
            </a:lvl1pPr>
          </a:lstStyle>
          <a:p>
            <a:r>
              <a:rPr lang="en-US"/>
              <a:t>Click icon to add picture</a:t>
            </a:r>
            <a:endParaRPr lang="id-ID"/>
          </a:p>
        </p:txBody>
      </p:sp>
      <p:sp>
        <p:nvSpPr>
          <p:cNvPr id="9" name="Picture Placeholder 6"/>
          <p:cNvSpPr>
            <a:spLocks noGrp="1"/>
          </p:cNvSpPr>
          <p:nvPr>
            <p:ph type="pic" sz="quarter" idx="11"/>
          </p:nvPr>
        </p:nvSpPr>
        <p:spPr>
          <a:xfrm>
            <a:off x="4583583" y="2012157"/>
            <a:ext cx="3035300" cy="2514600"/>
          </a:xfrm>
          <a:prstGeom prst="rect">
            <a:avLst/>
          </a:prstGeom>
        </p:spPr>
        <p:txBody>
          <a:bodyPr/>
          <a:lstStyle>
            <a:lvl1pPr>
              <a:defRPr>
                <a:solidFill>
                  <a:schemeClr val="accent3"/>
                </a:solidFill>
              </a:defRPr>
            </a:lvl1pPr>
          </a:lstStyle>
          <a:p>
            <a:r>
              <a:rPr lang="en-US"/>
              <a:t>Click icon to add picture</a:t>
            </a:r>
            <a:endParaRPr lang="id-ID"/>
          </a:p>
        </p:txBody>
      </p:sp>
      <p:sp>
        <p:nvSpPr>
          <p:cNvPr id="10" name="Picture Placeholder 6"/>
          <p:cNvSpPr>
            <a:spLocks noGrp="1"/>
          </p:cNvSpPr>
          <p:nvPr>
            <p:ph type="pic" sz="quarter" idx="12"/>
          </p:nvPr>
        </p:nvSpPr>
        <p:spPr>
          <a:xfrm>
            <a:off x="8117274" y="2012157"/>
            <a:ext cx="3035300" cy="2514600"/>
          </a:xfrm>
          <a:prstGeom prst="rect">
            <a:avLst/>
          </a:prstGeom>
        </p:spPr>
        <p:txBody>
          <a:bodyPr/>
          <a:lstStyle>
            <a:lvl1pPr>
              <a:defRPr>
                <a:solidFill>
                  <a:schemeClr val="accent3"/>
                </a:solidFill>
              </a:defRPr>
            </a:lvl1pPr>
          </a:lstStyle>
          <a:p>
            <a:r>
              <a:rPr lang="en-US"/>
              <a:t>Click icon to add picture</a:t>
            </a:r>
            <a:endParaRPr lang="id-ID"/>
          </a:p>
        </p:txBody>
      </p:sp>
      <p:sp>
        <p:nvSpPr>
          <p:cNvPr id="13" name="Shape 13"/>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424370834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6_main master">
    <p:spTree>
      <p:nvGrpSpPr>
        <p:cNvPr id="1" name=""/>
        <p:cNvGrpSpPr/>
        <p:nvPr/>
      </p:nvGrpSpPr>
      <p:grpSpPr>
        <a:xfrm>
          <a:off x="0" y="0"/>
          <a:ext cx="0" cy="0"/>
          <a:chOff x="0" y="0"/>
          <a:chExt cx="0" cy="0"/>
        </a:xfrm>
      </p:grpSpPr>
      <p:sp>
        <p:nvSpPr>
          <p:cNvPr id="14" name="Picture Placeholder 2"/>
          <p:cNvSpPr>
            <a:spLocks noGrp="1"/>
          </p:cNvSpPr>
          <p:nvPr>
            <p:ph type="pic" sz="quarter" idx="11"/>
          </p:nvPr>
        </p:nvSpPr>
        <p:spPr>
          <a:xfrm>
            <a:off x="3564585" y="2185987"/>
            <a:ext cx="2316956" cy="2797175"/>
          </a:xfrm>
          <a:prstGeom prst="rect">
            <a:avLst/>
          </a:prstGeom>
        </p:spPr>
        <p:txBody>
          <a:bodyPr/>
          <a:lstStyle>
            <a:lvl1pPr>
              <a:defRPr>
                <a:solidFill>
                  <a:schemeClr val="accent3"/>
                </a:solidFill>
              </a:defRPr>
            </a:lvl1pPr>
          </a:lstStyle>
          <a:p>
            <a:r>
              <a:rPr lang="en-US"/>
              <a:t>Click icon to add picture</a:t>
            </a:r>
            <a:endParaRPr lang="id-ID"/>
          </a:p>
        </p:txBody>
      </p:sp>
      <p:sp>
        <p:nvSpPr>
          <p:cNvPr id="3" name="Picture Placeholder 2"/>
          <p:cNvSpPr>
            <a:spLocks noGrp="1"/>
          </p:cNvSpPr>
          <p:nvPr>
            <p:ph type="pic" sz="quarter" idx="10"/>
          </p:nvPr>
        </p:nvSpPr>
        <p:spPr>
          <a:xfrm>
            <a:off x="867569" y="2185987"/>
            <a:ext cx="2316956" cy="2797175"/>
          </a:xfrm>
          <a:prstGeom prst="rect">
            <a:avLst/>
          </a:prstGeom>
        </p:spPr>
        <p:txBody>
          <a:bodyPr/>
          <a:lstStyle>
            <a:lvl1pPr>
              <a:defRPr>
                <a:solidFill>
                  <a:schemeClr val="accent3"/>
                </a:solidFill>
              </a:defRPr>
            </a:lvl1pPr>
          </a:lstStyle>
          <a:p>
            <a:r>
              <a:rPr lang="en-US"/>
              <a:t>Click icon to add picture</a:t>
            </a:r>
            <a:endParaRPr lang="id-ID"/>
          </a:p>
        </p:txBody>
      </p:sp>
      <p:sp>
        <p:nvSpPr>
          <p:cNvPr id="15" name="Picture Placeholder 2"/>
          <p:cNvSpPr>
            <a:spLocks noGrp="1"/>
          </p:cNvSpPr>
          <p:nvPr>
            <p:ph type="pic" sz="quarter" idx="12"/>
          </p:nvPr>
        </p:nvSpPr>
        <p:spPr>
          <a:xfrm>
            <a:off x="6286206" y="2185987"/>
            <a:ext cx="2316956" cy="2797175"/>
          </a:xfrm>
          <a:prstGeom prst="rect">
            <a:avLst/>
          </a:prstGeom>
        </p:spPr>
        <p:txBody>
          <a:bodyPr/>
          <a:lstStyle>
            <a:lvl1pPr>
              <a:defRPr>
                <a:solidFill>
                  <a:schemeClr val="accent3"/>
                </a:solidFill>
              </a:defRPr>
            </a:lvl1pPr>
          </a:lstStyle>
          <a:p>
            <a:r>
              <a:rPr lang="en-US"/>
              <a:t>Click icon to add picture</a:t>
            </a:r>
            <a:endParaRPr lang="id-ID"/>
          </a:p>
        </p:txBody>
      </p:sp>
      <p:sp>
        <p:nvSpPr>
          <p:cNvPr id="16" name="Picture Placeholder 2"/>
          <p:cNvSpPr>
            <a:spLocks noGrp="1"/>
          </p:cNvSpPr>
          <p:nvPr>
            <p:ph type="pic" sz="quarter" idx="13"/>
          </p:nvPr>
        </p:nvSpPr>
        <p:spPr>
          <a:xfrm>
            <a:off x="9022115" y="2185987"/>
            <a:ext cx="2316956" cy="2797175"/>
          </a:xfrm>
          <a:prstGeom prst="rect">
            <a:avLst/>
          </a:prstGeom>
        </p:spPr>
        <p:txBody>
          <a:bodyPr/>
          <a:lstStyle>
            <a:lvl1pPr>
              <a:defRPr>
                <a:solidFill>
                  <a:schemeClr val="accent3"/>
                </a:solidFill>
              </a:defRPr>
            </a:lvl1pPr>
          </a:lstStyle>
          <a:p>
            <a:r>
              <a:rPr lang="en-US"/>
              <a:t>Click icon to add picture</a:t>
            </a:r>
            <a:endParaRPr lang="id-ID"/>
          </a:p>
        </p:txBody>
      </p:sp>
    </p:spTree>
    <p:extLst>
      <p:ext uri="{BB962C8B-B14F-4D97-AF65-F5344CB8AC3E}">
        <p14:creationId xmlns:p14="http://schemas.microsoft.com/office/powerpoint/2010/main" val="93889316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7_main master">
    <p:spTree>
      <p:nvGrpSpPr>
        <p:cNvPr id="1" name=""/>
        <p:cNvGrpSpPr/>
        <p:nvPr/>
      </p:nvGrpSpPr>
      <p:grpSpPr>
        <a:xfrm>
          <a:off x="0" y="0"/>
          <a:ext cx="0" cy="0"/>
          <a:chOff x="0" y="0"/>
          <a:chExt cx="0" cy="0"/>
        </a:xfrm>
      </p:grpSpPr>
      <p:sp>
        <p:nvSpPr>
          <p:cNvPr id="20" name="Picture Placeholder 19"/>
          <p:cNvSpPr>
            <a:spLocks noGrp="1"/>
          </p:cNvSpPr>
          <p:nvPr>
            <p:ph type="pic" sz="quarter" idx="13"/>
          </p:nvPr>
        </p:nvSpPr>
        <p:spPr>
          <a:xfrm>
            <a:off x="6057772" y="1621640"/>
            <a:ext cx="1822671" cy="1822671"/>
          </a:xfrm>
          <a:custGeom>
            <a:avLst/>
            <a:gdLst>
              <a:gd name="connsiteX0" fmla="*/ 1822671 w 3645342"/>
              <a:gd name="connsiteY0" fmla="*/ 0 h 3645342"/>
              <a:gd name="connsiteX1" fmla="*/ 2025539 w 3645342"/>
              <a:gd name="connsiteY1" fmla="*/ 84031 h 3645342"/>
              <a:gd name="connsiteX2" fmla="*/ 3561312 w 3645342"/>
              <a:gd name="connsiteY2" fmla="*/ 1619803 h 3645342"/>
              <a:gd name="connsiteX3" fmla="*/ 3561312 w 3645342"/>
              <a:gd name="connsiteY3" fmla="*/ 2025539 h 3645342"/>
              <a:gd name="connsiteX4" fmla="*/ 2025539 w 3645342"/>
              <a:gd name="connsiteY4" fmla="*/ 3561312 h 3645342"/>
              <a:gd name="connsiteX5" fmla="*/ 1619803 w 3645342"/>
              <a:gd name="connsiteY5" fmla="*/ 3561312 h 3645342"/>
              <a:gd name="connsiteX6" fmla="*/ 84031 w 3645342"/>
              <a:gd name="connsiteY6" fmla="*/ 2025539 h 3645342"/>
              <a:gd name="connsiteX7" fmla="*/ 84031 w 3645342"/>
              <a:gd name="connsiteY7" fmla="*/ 1619803 h 3645342"/>
              <a:gd name="connsiteX8" fmla="*/ 1619803 w 3645342"/>
              <a:gd name="connsiteY8" fmla="*/ 84031 h 3645342"/>
              <a:gd name="connsiteX9" fmla="*/ 1822671 w 3645342"/>
              <a:gd name="connsiteY9" fmla="*/ 0 h 364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5342" h="3645342">
                <a:moveTo>
                  <a:pt x="1822671" y="0"/>
                </a:moveTo>
                <a:cubicBezTo>
                  <a:pt x="1896095" y="0"/>
                  <a:pt x="1969519" y="28010"/>
                  <a:pt x="2025539" y="84031"/>
                </a:cubicBezTo>
                <a:lnTo>
                  <a:pt x="3561312" y="1619803"/>
                </a:lnTo>
                <a:cubicBezTo>
                  <a:pt x="3673353" y="1731844"/>
                  <a:pt x="3673353" y="1913498"/>
                  <a:pt x="3561312" y="2025539"/>
                </a:cubicBezTo>
                <a:lnTo>
                  <a:pt x="2025539" y="3561312"/>
                </a:lnTo>
                <a:cubicBezTo>
                  <a:pt x="1913498" y="3673353"/>
                  <a:pt x="1731844" y="3673353"/>
                  <a:pt x="1619803" y="3561312"/>
                </a:cubicBezTo>
                <a:lnTo>
                  <a:pt x="84031" y="2025539"/>
                </a:lnTo>
                <a:cubicBezTo>
                  <a:pt x="-28010" y="1913498"/>
                  <a:pt x="-28010" y="1731844"/>
                  <a:pt x="84031" y="1619803"/>
                </a:cubicBezTo>
                <a:lnTo>
                  <a:pt x="1619803" y="84031"/>
                </a:lnTo>
                <a:cubicBezTo>
                  <a:pt x="1675824" y="28010"/>
                  <a:pt x="1749248" y="0"/>
                  <a:pt x="1822671" y="0"/>
                </a:cubicBezTo>
                <a:close/>
              </a:path>
            </a:pathLst>
          </a:custGeom>
        </p:spPr>
        <p:txBody>
          <a:bodyPr wrap="square">
            <a:noAutofit/>
          </a:bodyPr>
          <a:lstStyle>
            <a:lvl1pPr>
              <a:defRPr>
                <a:solidFill>
                  <a:schemeClr val="accent3"/>
                </a:solidFill>
              </a:defRPr>
            </a:lvl1pPr>
          </a:lstStyle>
          <a:p>
            <a:r>
              <a:rPr lang="en-US"/>
              <a:t>Click icon to add picture</a:t>
            </a:r>
            <a:endParaRPr lang="id-ID"/>
          </a:p>
        </p:txBody>
      </p:sp>
      <p:sp>
        <p:nvSpPr>
          <p:cNvPr id="21" name="Picture Placeholder 20"/>
          <p:cNvSpPr>
            <a:spLocks noGrp="1"/>
          </p:cNvSpPr>
          <p:nvPr>
            <p:ph type="pic" sz="quarter" idx="14"/>
          </p:nvPr>
        </p:nvSpPr>
        <p:spPr>
          <a:xfrm>
            <a:off x="9123283" y="1621640"/>
            <a:ext cx="1822671" cy="1822671"/>
          </a:xfrm>
          <a:custGeom>
            <a:avLst/>
            <a:gdLst>
              <a:gd name="connsiteX0" fmla="*/ 1822671 w 3645342"/>
              <a:gd name="connsiteY0" fmla="*/ 0 h 3645342"/>
              <a:gd name="connsiteX1" fmla="*/ 2025539 w 3645342"/>
              <a:gd name="connsiteY1" fmla="*/ 84031 h 3645342"/>
              <a:gd name="connsiteX2" fmla="*/ 3561312 w 3645342"/>
              <a:gd name="connsiteY2" fmla="*/ 1619803 h 3645342"/>
              <a:gd name="connsiteX3" fmla="*/ 3561312 w 3645342"/>
              <a:gd name="connsiteY3" fmla="*/ 2025539 h 3645342"/>
              <a:gd name="connsiteX4" fmla="*/ 2025539 w 3645342"/>
              <a:gd name="connsiteY4" fmla="*/ 3561312 h 3645342"/>
              <a:gd name="connsiteX5" fmla="*/ 1619803 w 3645342"/>
              <a:gd name="connsiteY5" fmla="*/ 3561312 h 3645342"/>
              <a:gd name="connsiteX6" fmla="*/ 84031 w 3645342"/>
              <a:gd name="connsiteY6" fmla="*/ 2025539 h 3645342"/>
              <a:gd name="connsiteX7" fmla="*/ 84031 w 3645342"/>
              <a:gd name="connsiteY7" fmla="*/ 1619803 h 3645342"/>
              <a:gd name="connsiteX8" fmla="*/ 1619803 w 3645342"/>
              <a:gd name="connsiteY8" fmla="*/ 84031 h 3645342"/>
              <a:gd name="connsiteX9" fmla="*/ 1822671 w 3645342"/>
              <a:gd name="connsiteY9" fmla="*/ 0 h 364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5342" h="3645342">
                <a:moveTo>
                  <a:pt x="1822671" y="0"/>
                </a:moveTo>
                <a:cubicBezTo>
                  <a:pt x="1896095" y="0"/>
                  <a:pt x="1969519" y="28010"/>
                  <a:pt x="2025539" y="84031"/>
                </a:cubicBezTo>
                <a:lnTo>
                  <a:pt x="3561312" y="1619803"/>
                </a:lnTo>
                <a:cubicBezTo>
                  <a:pt x="3673353" y="1731844"/>
                  <a:pt x="3673353" y="1913498"/>
                  <a:pt x="3561312" y="2025539"/>
                </a:cubicBezTo>
                <a:lnTo>
                  <a:pt x="2025539" y="3561312"/>
                </a:lnTo>
                <a:cubicBezTo>
                  <a:pt x="1913498" y="3673353"/>
                  <a:pt x="1731844" y="3673353"/>
                  <a:pt x="1619803" y="3561312"/>
                </a:cubicBezTo>
                <a:lnTo>
                  <a:pt x="84031" y="2025539"/>
                </a:lnTo>
                <a:cubicBezTo>
                  <a:pt x="-28010" y="1913498"/>
                  <a:pt x="-28010" y="1731844"/>
                  <a:pt x="84031" y="1619803"/>
                </a:cubicBezTo>
                <a:lnTo>
                  <a:pt x="1619803" y="84031"/>
                </a:lnTo>
                <a:cubicBezTo>
                  <a:pt x="1675824" y="28010"/>
                  <a:pt x="1749248" y="0"/>
                  <a:pt x="1822671" y="0"/>
                </a:cubicBezTo>
                <a:close/>
              </a:path>
            </a:pathLst>
          </a:custGeom>
        </p:spPr>
        <p:txBody>
          <a:bodyPr wrap="square">
            <a:noAutofit/>
          </a:bodyPr>
          <a:lstStyle>
            <a:lvl1pPr>
              <a:defRPr>
                <a:solidFill>
                  <a:schemeClr val="accent3"/>
                </a:solidFill>
              </a:defRPr>
            </a:lvl1pPr>
          </a:lstStyle>
          <a:p>
            <a:r>
              <a:rPr lang="en-US"/>
              <a:t>Click icon to add picture</a:t>
            </a:r>
            <a:endParaRPr lang="id-ID"/>
          </a:p>
        </p:txBody>
      </p:sp>
      <p:sp>
        <p:nvSpPr>
          <p:cNvPr id="23" name="Picture Placeholder 22"/>
          <p:cNvSpPr>
            <a:spLocks noGrp="1"/>
          </p:cNvSpPr>
          <p:nvPr>
            <p:ph type="pic" sz="quarter" idx="15"/>
          </p:nvPr>
        </p:nvSpPr>
        <p:spPr>
          <a:xfrm>
            <a:off x="6057772" y="4237796"/>
            <a:ext cx="1822671" cy="1822671"/>
          </a:xfrm>
          <a:custGeom>
            <a:avLst/>
            <a:gdLst>
              <a:gd name="connsiteX0" fmla="*/ 1822671 w 3645342"/>
              <a:gd name="connsiteY0" fmla="*/ 0 h 3645342"/>
              <a:gd name="connsiteX1" fmla="*/ 2025539 w 3645342"/>
              <a:gd name="connsiteY1" fmla="*/ 84031 h 3645342"/>
              <a:gd name="connsiteX2" fmla="*/ 3561312 w 3645342"/>
              <a:gd name="connsiteY2" fmla="*/ 1619803 h 3645342"/>
              <a:gd name="connsiteX3" fmla="*/ 3561312 w 3645342"/>
              <a:gd name="connsiteY3" fmla="*/ 2025539 h 3645342"/>
              <a:gd name="connsiteX4" fmla="*/ 2025539 w 3645342"/>
              <a:gd name="connsiteY4" fmla="*/ 3561312 h 3645342"/>
              <a:gd name="connsiteX5" fmla="*/ 1619803 w 3645342"/>
              <a:gd name="connsiteY5" fmla="*/ 3561312 h 3645342"/>
              <a:gd name="connsiteX6" fmla="*/ 84031 w 3645342"/>
              <a:gd name="connsiteY6" fmla="*/ 2025539 h 3645342"/>
              <a:gd name="connsiteX7" fmla="*/ 84031 w 3645342"/>
              <a:gd name="connsiteY7" fmla="*/ 1619803 h 3645342"/>
              <a:gd name="connsiteX8" fmla="*/ 1619803 w 3645342"/>
              <a:gd name="connsiteY8" fmla="*/ 84031 h 3645342"/>
              <a:gd name="connsiteX9" fmla="*/ 1822671 w 3645342"/>
              <a:gd name="connsiteY9" fmla="*/ 0 h 364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5342" h="3645342">
                <a:moveTo>
                  <a:pt x="1822671" y="0"/>
                </a:moveTo>
                <a:cubicBezTo>
                  <a:pt x="1896095" y="0"/>
                  <a:pt x="1969519" y="28010"/>
                  <a:pt x="2025539" y="84031"/>
                </a:cubicBezTo>
                <a:lnTo>
                  <a:pt x="3561312" y="1619803"/>
                </a:lnTo>
                <a:cubicBezTo>
                  <a:pt x="3673353" y="1731844"/>
                  <a:pt x="3673353" y="1913498"/>
                  <a:pt x="3561312" y="2025539"/>
                </a:cubicBezTo>
                <a:lnTo>
                  <a:pt x="2025539" y="3561312"/>
                </a:lnTo>
                <a:cubicBezTo>
                  <a:pt x="1913498" y="3673353"/>
                  <a:pt x="1731844" y="3673353"/>
                  <a:pt x="1619803" y="3561312"/>
                </a:cubicBezTo>
                <a:lnTo>
                  <a:pt x="84031" y="2025539"/>
                </a:lnTo>
                <a:cubicBezTo>
                  <a:pt x="-28010" y="1913498"/>
                  <a:pt x="-28010" y="1731844"/>
                  <a:pt x="84031" y="1619803"/>
                </a:cubicBezTo>
                <a:lnTo>
                  <a:pt x="1619803" y="84031"/>
                </a:lnTo>
                <a:cubicBezTo>
                  <a:pt x="1675824" y="28010"/>
                  <a:pt x="1749248" y="0"/>
                  <a:pt x="1822671" y="0"/>
                </a:cubicBezTo>
                <a:close/>
              </a:path>
            </a:pathLst>
          </a:custGeom>
        </p:spPr>
        <p:txBody>
          <a:bodyPr wrap="square">
            <a:noAutofit/>
          </a:bodyPr>
          <a:lstStyle>
            <a:lvl1pPr>
              <a:defRPr>
                <a:solidFill>
                  <a:schemeClr val="accent3"/>
                </a:solidFill>
              </a:defRPr>
            </a:lvl1pPr>
          </a:lstStyle>
          <a:p>
            <a:r>
              <a:rPr lang="en-US"/>
              <a:t>Click icon to add picture</a:t>
            </a:r>
            <a:endParaRPr lang="id-ID"/>
          </a:p>
        </p:txBody>
      </p:sp>
      <p:sp>
        <p:nvSpPr>
          <p:cNvPr id="24" name="Picture Placeholder 23"/>
          <p:cNvSpPr>
            <a:spLocks noGrp="1"/>
          </p:cNvSpPr>
          <p:nvPr>
            <p:ph type="pic" sz="quarter" idx="16"/>
          </p:nvPr>
        </p:nvSpPr>
        <p:spPr>
          <a:xfrm>
            <a:off x="9123283" y="4237796"/>
            <a:ext cx="1822671" cy="1822671"/>
          </a:xfrm>
          <a:custGeom>
            <a:avLst/>
            <a:gdLst>
              <a:gd name="connsiteX0" fmla="*/ 1822671 w 3645342"/>
              <a:gd name="connsiteY0" fmla="*/ 0 h 3645342"/>
              <a:gd name="connsiteX1" fmla="*/ 2025539 w 3645342"/>
              <a:gd name="connsiteY1" fmla="*/ 84031 h 3645342"/>
              <a:gd name="connsiteX2" fmla="*/ 3561312 w 3645342"/>
              <a:gd name="connsiteY2" fmla="*/ 1619803 h 3645342"/>
              <a:gd name="connsiteX3" fmla="*/ 3561312 w 3645342"/>
              <a:gd name="connsiteY3" fmla="*/ 2025539 h 3645342"/>
              <a:gd name="connsiteX4" fmla="*/ 2025539 w 3645342"/>
              <a:gd name="connsiteY4" fmla="*/ 3561312 h 3645342"/>
              <a:gd name="connsiteX5" fmla="*/ 1619803 w 3645342"/>
              <a:gd name="connsiteY5" fmla="*/ 3561312 h 3645342"/>
              <a:gd name="connsiteX6" fmla="*/ 84031 w 3645342"/>
              <a:gd name="connsiteY6" fmla="*/ 2025539 h 3645342"/>
              <a:gd name="connsiteX7" fmla="*/ 84031 w 3645342"/>
              <a:gd name="connsiteY7" fmla="*/ 1619803 h 3645342"/>
              <a:gd name="connsiteX8" fmla="*/ 1619803 w 3645342"/>
              <a:gd name="connsiteY8" fmla="*/ 84031 h 3645342"/>
              <a:gd name="connsiteX9" fmla="*/ 1822671 w 3645342"/>
              <a:gd name="connsiteY9" fmla="*/ 0 h 364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5342" h="3645342">
                <a:moveTo>
                  <a:pt x="1822671" y="0"/>
                </a:moveTo>
                <a:cubicBezTo>
                  <a:pt x="1896095" y="0"/>
                  <a:pt x="1969519" y="28010"/>
                  <a:pt x="2025539" y="84031"/>
                </a:cubicBezTo>
                <a:lnTo>
                  <a:pt x="3561312" y="1619803"/>
                </a:lnTo>
                <a:cubicBezTo>
                  <a:pt x="3673353" y="1731844"/>
                  <a:pt x="3673353" y="1913498"/>
                  <a:pt x="3561312" y="2025539"/>
                </a:cubicBezTo>
                <a:lnTo>
                  <a:pt x="2025539" y="3561312"/>
                </a:lnTo>
                <a:cubicBezTo>
                  <a:pt x="1913498" y="3673353"/>
                  <a:pt x="1731844" y="3673353"/>
                  <a:pt x="1619803" y="3561312"/>
                </a:cubicBezTo>
                <a:lnTo>
                  <a:pt x="84031" y="2025539"/>
                </a:lnTo>
                <a:cubicBezTo>
                  <a:pt x="-28010" y="1913498"/>
                  <a:pt x="-28010" y="1731844"/>
                  <a:pt x="84031" y="1619803"/>
                </a:cubicBezTo>
                <a:lnTo>
                  <a:pt x="1619803" y="84031"/>
                </a:lnTo>
                <a:cubicBezTo>
                  <a:pt x="1675824" y="28010"/>
                  <a:pt x="1749248" y="0"/>
                  <a:pt x="1822671" y="0"/>
                </a:cubicBezTo>
                <a:close/>
              </a:path>
            </a:pathLst>
          </a:custGeom>
        </p:spPr>
        <p:txBody>
          <a:bodyPr wrap="square">
            <a:noAutofit/>
          </a:bodyPr>
          <a:lstStyle>
            <a:lvl1pPr>
              <a:defRPr>
                <a:solidFill>
                  <a:schemeClr val="accent3"/>
                </a:solidFill>
              </a:defRPr>
            </a:lvl1pPr>
          </a:lstStyle>
          <a:p>
            <a:r>
              <a:rPr lang="en-US"/>
              <a:t>Click icon to add picture</a:t>
            </a:r>
            <a:endParaRPr lang="id-ID"/>
          </a:p>
        </p:txBody>
      </p:sp>
      <p:sp>
        <p:nvSpPr>
          <p:cNvPr id="25" name="Picture Placeholder 24"/>
          <p:cNvSpPr>
            <a:spLocks noGrp="1"/>
          </p:cNvSpPr>
          <p:nvPr>
            <p:ph type="pic" sz="quarter" idx="17"/>
          </p:nvPr>
        </p:nvSpPr>
        <p:spPr>
          <a:xfrm>
            <a:off x="6995798" y="2343150"/>
            <a:ext cx="3028364" cy="3028364"/>
          </a:xfrm>
          <a:custGeom>
            <a:avLst/>
            <a:gdLst>
              <a:gd name="connsiteX0" fmla="*/ 1822671 w 3645342"/>
              <a:gd name="connsiteY0" fmla="*/ 0 h 3645342"/>
              <a:gd name="connsiteX1" fmla="*/ 2025539 w 3645342"/>
              <a:gd name="connsiteY1" fmla="*/ 84031 h 3645342"/>
              <a:gd name="connsiteX2" fmla="*/ 3561312 w 3645342"/>
              <a:gd name="connsiteY2" fmla="*/ 1619803 h 3645342"/>
              <a:gd name="connsiteX3" fmla="*/ 3561312 w 3645342"/>
              <a:gd name="connsiteY3" fmla="*/ 2025539 h 3645342"/>
              <a:gd name="connsiteX4" fmla="*/ 2025539 w 3645342"/>
              <a:gd name="connsiteY4" fmla="*/ 3561312 h 3645342"/>
              <a:gd name="connsiteX5" fmla="*/ 1619803 w 3645342"/>
              <a:gd name="connsiteY5" fmla="*/ 3561312 h 3645342"/>
              <a:gd name="connsiteX6" fmla="*/ 84031 w 3645342"/>
              <a:gd name="connsiteY6" fmla="*/ 2025539 h 3645342"/>
              <a:gd name="connsiteX7" fmla="*/ 84031 w 3645342"/>
              <a:gd name="connsiteY7" fmla="*/ 1619803 h 3645342"/>
              <a:gd name="connsiteX8" fmla="*/ 1619803 w 3645342"/>
              <a:gd name="connsiteY8" fmla="*/ 84031 h 3645342"/>
              <a:gd name="connsiteX9" fmla="*/ 1822671 w 3645342"/>
              <a:gd name="connsiteY9" fmla="*/ 0 h 3645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45342" h="3645342">
                <a:moveTo>
                  <a:pt x="1822671" y="0"/>
                </a:moveTo>
                <a:cubicBezTo>
                  <a:pt x="1896095" y="0"/>
                  <a:pt x="1969519" y="28010"/>
                  <a:pt x="2025539" y="84031"/>
                </a:cubicBezTo>
                <a:lnTo>
                  <a:pt x="3561312" y="1619803"/>
                </a:lnTo>
                <a:cubicBezTo>
                  <a:pt x="3673353" y="1731844"/>
                  <a:pt x="3673353" y="1913498"/>
                  <a:pt x="3561312" y="2025539"/>
                </a:cubicBezTo>
                <a:lnTo>
                  <a:pt x="2025539" y="3561312"/>
                </a:lnTo>
                <a:cubicBezTo>
                  <a:pt x="1913498" y="3673353"/>
                  <a:pt x="1731844" y="3673353"/>
                  <a:pt x="1619803" y="3561312"/>
                </a:cubicBezTo>
                <a:lnTo>
                  <a:pt x="84031" y="2025539"/>
                </a:lnTo>
                <a:cubicBezTo>
                  <a:pt x="-28010" y="1913498"/>
                  <a:pt x="-28010" y="1731844"/>
                  <a:pt x="84031" y="1619803"/>
                </a:cubicBezTo>
                <a:lnTo>
                  <a:pt x="1619803" y="84031"/>
                </a:lnTo>
                <a:cubicBezTo>
                  <a:pt x="1675824" y="28010"/>
                  <a:pt x="1749248" y="0"/>
                  <a:pt x="1822671" y="0"/>
                </a:cubicBezTo>
                <a:close/>
              </a:path>
            </a:pathLst>
          </a:custGeom>
        </p:spPr>
        <p:txBody>
          <a:bodyPr wrap="square">
            <a:noAutofit/>
          </a:bodyPr>
          <a:lstStyle>
            <a:lvl1pPr>
              <a:defRPr>
                <a:solidFill>
                  <a:schemeClr val="accent3"/>
                </a:solidFill>
              </a:defRPr>
            </a:lvl1pPr>
          </a:lstStyle>
          <a:p>
            <a:r>
              <a:rPr lang="en-US"/>
              <a:t>Click icon to add picture</a:t>
            </a:r>
            <a:endParaRPr lang="id-ID"/>
          </a:p>
        </p:txBody>
      </p:sp>
    </p:spTree>
    <p:extLst>
      <p:ext uri="{BB962C8B-B14F-4D97-AF65-F5344CB8AC3E}">
        <p14:creationId xmlns:p14="http://schemas.microsoft.com/office/powerpoint/2010/main" val="22153145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715962"/>
          </a:xfrm>
          <a:prstGeom prst="rect">
            <a:avLst/>
          </a:prstGeom>
        </p:spPr>
        <p:txBody>
          <a:bodyPr/>
          <a:lstStyle>
            <a:lvl1pPr algn="l">
              <a:defRPr sz="4000" b="1">
                <a:solidFill>
                  <a:schemeClr val="accent3"/>
                </a:solidFill>
                <a:latin typeface="Century Gothic" panose="020B0502020202020204" pitchFamily="34" charset="0"/>
              </a:defRPr>
            </a:lvl1p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lvl1pPr>
              <a:defRPr b="0">
                <a:solidFill>
                  <a:schemeClr val="accent3"/>
                </a:solidFill>
                <a:latin typeface="Calibri" panose="020F0502020204030204" pitchFamily="34" charset="0"/>
              </a:defRPr>
            </a:lvl1pPr>
            <a:lvl2pPr>
              <a:defRPr b="0">
                <a:solidFill>
                  <a:schemeClr val="accent3"/>
                </a:solidFill>
                <a:latin typeface="Calibri" panose="020F0502020204030204" pitchFamily="34" charset="0"/>
              </a:defRPr>
            </a:lvl2pPr>
            <a:lvl3pPr>
              <a:defRPr b="0">
                <a:solidFill>
                  <a:schemeClr val="accent3"/>
                </a:solidFill>
                <a:latin typeface="Calibri" panose="020F0502020204030204" pitchFamily="34" charset="0"/>
              </a:defRPr>
            </a:lvl3pPr>
            <a:lvl4pPr>
              <a:defRPr b="0">
                <a:solidFill>
                  <a:schemeClr val="accent3"/>
                </a:solidFill>
                <a:latin typeface="Calibri" panose="020F0502020204030204" pitchFamily="34" charset="0"/>
              </a:defRPr>
            </a:lvl4pPr>
            <a:lvl5pPr>
              <a:defRPr b="0">
                <a:solidFill>
                  <a:schemeClr val="accent3"/>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6864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Shape 2"/>
          <p:cNvSpPr/>
          <p:nvPr/>
        </p:nvSpPr>
        <p:spPr>
          <a:xfrm>
            <a:off x="0" y="0"/>
            <a:ext cx="12192001" cy="1272268"/>
          </a:xfrm>
          <a:prstGeom prst="rect">
            <a:avLst/>
          </a:prstGeom>
          <a:solidFill>
            <a:srgbClr val="FFFFFF"/>
          </a:solidFill>
          <a:ln w="12700">
            <a:miter lim="400000"/>
          </a:ln>
          <a:effectLst>
            <a:outerShdw blurRad="330200" dist="25400" dir="5400000" rotWithShape="0">
              <a:srgbClr val="000000">
                <a:alpha val="5000"/>
              </a:srgbClr>
            </a:outerShdw>
          </a:effectLst>
        </p:spPr>
        <p:txBody>
          <a:bodyPr lIns="35719" tIns="35719" rIns="35719" bIns="35719" anchor="ctr"/>
          <a:lstStyle/>
          <a:p>
            <a:pPr lvl="0" defTabSz="292100">
              <a:defRPr>
                <a:solidFill>
                  <a:srgbClr val="FFFFFE"/>
                </a:solidFill>
              </a:defRPr>
            </a:pPr>
            <a:endParaRPr sz="900"/>
          </a:p>
        </p:txBody>
      </p:sp>
      <p:sp>
        <p:nvSpPr>
          <p:cNvPr id="6" name="Shape 6"/>
          <p:cNvSpPr>
            <a:spLocks noGrp="1"/>
          </p:cNvSpPr>
          <p:nvPr>
            <p:ph type="sldNum" sz="quarter" idx="2"/>
          </p:nvPr>
        </p:nvSpPr>
        <p:spPr>
          <a:xfrm>
            <a:off x="11702114" y="6615130"/>
            <a:ext cx="208943" cy="223838"/>
          </a:xfrm>
          <a:prstGeom prst="rect">
            <a:avLst/>
          </a:prstGeom>
          <a:ln w="12700">
            <a:miter lim="400000"/>
          </a:ln>
        </p:spPr>
        <p:txBody>
          <a:bodyPr wrap="none" lIns="71437" tIns="71437" rIns="71437" bIns="71437">
            <a:normAutofit/>
          </a:bodyPr>
          <a:lstStyle>
            <a:lvl1pPr defTabSz="292100">
              <a:defRPr sz="900" b="0">
                <a:solidFill>
                  <a:schemeClr val="tx1"/>
                </a:solidFill>
              </a:defRPr>
            </a:lvl1pPr>
          </a:lstStyle>
          <a:p>
            <a:fld id="{86CB4B4D-7CA3-9044-876B-883B54F8677D}" type="slidenum">
              <a:rPr lang="en-US" smtClean="0"/>
              <a:pPr/>
              <a:t>‹#›</a:t>
            </a:fld>
            <a:endParaRPr lang="en-US"/>
          </a:p>
        </p:txBody>
      </p:sp>
      <p:sp>
        <p:nvSpPr>
          <p:cNvPr id="7" name="Shape 7"/>
          <p:cNvSpPr/>
          <p:nvPr/>
        </p:nvSpPr>
        <p:spPr>
          <a:xfrm>
            <a:off x="470392" y="322275"/>
            <a:ext cx="89349" cy="703659"/>
          </a:xfrm>
          <a:prstGeom prst="rect">
            <a:avLst/>
          </a:prstGeom>
          <a:solidFill>
            <a:schemeClr val="accent2"/>
          </a:solidFill>
          <a:ln w="12700">
            <a:miter lim="400000"/>
          </a:ln>
        </p:spPr>
        <p:txBody>
          <a:bodyPr lIns="25400" tIns="25400" rIns="25400" bIns="25400" anchor="ctr"/>
          <a:lstStyle/>
          <a:p>
            <a:pPr lvl="0" defTabSz="292100">
              <a:defRPr sz="3200">
                <a:solidFill>
                  <a:srgbClr val="53585F"/>
                </a:solidFill>
              </a:defRPr>
            </a:pPr>
            <a:endParaRPr sz="1600"/>
          </a:p>
        </p:txBody>
      </p:sp>
      <p:sp>
        <p:nvSpPr>
          <p:cNvPr id="9" name="Shape 10">
            <a:extLst>
              <a:ext uri="{FF2B5EF4-FFF2-40B4-BE49-F238E27FC236}">
                <a16:creationId xmlns:a16="http://schemas.microsoft.com/office/drawing/2014/main" id="{681C79D0-4376-41D9-A3F8-2D0BCDAA989C}"/>
              </a:ext>
            </a:extLst>
          </p:cNvPr>
          <p:cNvSpPr/>
          <p:nvPr userDrawn="1"/>
        </p:nvSpPr>
        <p:spPr>
          <a:xfrm>
            <a:off x="0" y="6574649"/>
            <a:ext cx="12209890" cy="304800"/>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0" name="TextBox 9">
            <a:extLst>
              <a:ext uri="{FF2B5EF4-FFF2-40B4-BE49-F238E27FC236}">
                <a16:creationId xmlns:a16="http://schemas.microsoft.com/office/drawing/2014/main" id="{91DC264E-9557-4C26-9EB4-45E20EB4580E}"/>
              </a:ext>
            </a:extLst>
          </p:cNvPr>
          <p:cNvSpPr txBox="1"/>
          <p:nvPr userDrawn="1"/>
        </p:nvSpPr>
        <p:spPr>
          <a:xfrm>
            <a:off x="11658600" y="6553200"/>
            <a:ext cx="482600" cy="307777"/>
          </a:xfrm>
          <a:prstGeom prst="rect">
            <a:avLst/>
          </a:prstGeom>
          <a:noFill/>
        </p:spPr>
        <p:txBody>
          <a:bodyPr wrap="square" rtlCol="0">
            <a:spAutoFit/>
          </a:bodyPr>
          <a:lstStyle/>
          <a:p>
            <a:fld id="{6B004024-4788-49A1-8383-7BFE39F0C56A}" type="slidenum">
              <a:rPr lang="en-US" sz="1400" smtClean="0">
                <a:solidFill>
                  <a:schemeClr val="tx1"/>
                </a:solidFill>
              </a:rPr>
              <a:t>‹#›</a:t>
            </a:fld>
            <a:endParaRPr lang="en-US" sz="1400">
              <a:solidFill>
                <a:schemeClr val="tx1"/>
              </a:solidFill>
            </a:endParaRPr>
          </a:p>
        </p:txBody>
      </p:sp>
    </p:spTree>
    <p:extLst>
      <p:ext uri="{BB962C8B-B14F-4D97-AF65-F5344CB8AC3E}">
        <p14:creationId xmlns:p14="http://schemas.microsoft.com/office/powerpoint/2010/main" val="861389894"/>
      </p:ext>
    </p:extLst>
  </p:cSld>
  <p:clrMap bg1="dk1" tx1="lt1" bg2="dk2" tx2="lt2" accent1="accent1" accent2="accent2" accent3="accent3" accent4="accent4" accent5="accent5" accent6="accent6" hlink="hlink" folHlink="folHlink"/>
  <p:sldLayoutIdLst>
    <p:sldLayoutId id="2147483744" r:id="rId1"/>
    <p:sldLayoutId id="2147483698" r:id="rId2"/>
    <p:sldLayoutId id="2147483705" r:id="rId3"/>
    <p:sldLayoutId id="2147483749" r:id="rId4"/>
    <p:sldLayoutId id="2147483746" r:id="rId5"/>
    <p:sldLayoutId id="2147483747" r:id="rId6"/>
    <p:sldLayoutId id="2147483748" r:id="rId7"/>
    <p:sldLayoutId id="2147483708" r:id="rId8"/>
    <p:sldLayoutId id="2147483715" r:id="rId9"/>
    <p:sldLayoutId id="2147483745" r:id="rId10"/>
  </p:sldLayoutIdLst>
  <p:transition spd="med"/>
  <p:hf sldNum="0" hdr="0" ftr="0" dt="0"/>
  <p:txStyles>
    <p:title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p:titleStyle>
    <p:bodyStyle>
      <a:lvl1pPr algn="ctr" defTabSz="292100" eaLnBrk="1" hangingPunct="1">
        <a:defRPr sz="3000" b="1">
          <a:solidFill>
            <a:srgbClr val="FAC93D"/>
          </a:solidFill>
          <a:latin typeface="+mj-lt"/>
          <a:ea typeface="+mj-ea"/>
          <a:cs typeface="+mj-cs"/>
          <a:sym typeface="Roboto Regular"/>
        </a:defRPr>
      </a:lvl1pPr>
      <a:lvl2pPr indent="114300" algn="ctr" defTabSz="292100" eaLnBrk="1" hangingPunct="1">
        <a:defRPr sz="3000" b="1">
          <a:solidFill>
            <a:srgbClr val="FAC93D"/>
          </a:solidFill>
          <a:latin typeface="+mj-lt"/>
          <a:ea typeface="+mj-ea"/>
          <a:cs typeface="+mj-cs"/>
          <a:sym typeface="Roboto Regular"/>
        </a:defRPr>
      </a:lvl2pPr>
      <a:lvl3pPr indent="228600" algn="ctr" defTabSz="292100" eaLnBrk="1" hangingPunct="1">
        <a:defRPr sz="3000" b="1">
          <a:solidFill>
            <a:srgbClr val="FAC93D"/>
          </a:solidFill>
          <a:latin typeface="+mj-lt"/>
          <a:ea typeface="+mj-ea"/>
          <a:cs typeface="+mj-cs"/>
          <a:sym typeface="Roboto Regular"/>
        </a:defRPr>
      </a:lvl3pPr>
      <a:lvl4pPr indent="342900" algn="ctr" defTabSz="292100" eaLnBrk="1" hangingPunct="1">
        <a:defRPr sz="3000" b="1">
          <a:solidFill>
            <a:srgbClr val="FAC93D"/>
          </a:solidFill>
          <a:latin typeface="+mj-lt"/>
          <a:ea typeface="+mj-ea"/>
          <a:cs typeface="+mj-cs"/>
          <a:sym typeface="Roboto Regular"/>
        </a:defRPr>
      </a:lvl4pPr>
      <a:lvl5pPr indent="457200" algn="ctr" defTabSz="292100" eaLnBrk="1" hangingPunct="1">
        <a:defRPr sz="3000" b="1">
          <a:solidFill>
            <a:srgbClr val="FAC93D"/>
          </a:solidFill>
          <a:latin typeface="+mj-lt"/>
          <a:ea typeface="+mj-ea"/>
          <a:cs typeface="+mj-cs"/>
          <a:sym typeface="Roboto Regular"/>
        </a:defRPr>
      </a:lvl5pPr>
      <a:lvl6pPr indent="571500" algn="ctr" defTabSz="292100" eaLnBrk="1" hangingPunct="1">
        <a:defRPr sz="3000" b="1">
          <a:solidFill>
            <a:srgbClr val="FAC93D"/>
          </a:solidFill>
          <a:latin typeface="+mj-lt"/>
          <a:ea typeface="+mj-ea"/>
          <a:cs typeface="+mj-cs"/>
          <a:sym typeface="Roboto Regular"/>
        </a:defRPr>
      </a:lvl6pPr>
      <a:lvl7pPr indent="685800" algn="ctr" defTabSz="292100" eaLnBrk="1" hangingPunct="1">
        <a:defRPr sz="3000" b="1">
          <a:solidFill>
            <a:srgbClr val="FAC93D"/>
          </a:solidFill>
          <a:latin typeface="+mj-lt"/>
          <a:ea typeface="+mj-ea"/>
          <a:cs typeface="+mj-cs"/>
          <a:sym typeface="Roboto Regular"/>
        </a:defRPr>
      </a:lvl7pPr>
      <a:lvl8pPr indent="800100" algn="ctr" defTabSz="292100" eaLnBrk="1" hangingPunct="1">
        <a:defRPr sz="3000" b="1">
          <a:solidFill>
            <a:srgbClr val="FAC93D"/>
          </a:solidFill>
          <a:latin typeface="+mj-lt"/>
          <a:ea typeface="+mj-ea"/>
          <a:cs typeface="+mj-cs"/>
          <a:sym typeface="Roboto Regular"/>
        </a:defRPr>
      </a:lvl8pPr>
      <a:lvl9pPr indent="914400" algn="ctr" defTabSz="292100" eaLnBrk="1" hangingPunct="1">
        <a:defRPr sz="3000" b="1">
          <a:solidFill>
            <a:srgbClr val="FAC93D"/>
          </a:solidFill>
          <a:latin typeface="+mj-lt"/>
          <a:ea typeface="+mj-ea"/>
          <a:cs typeface="+mj-cs"/>
          <a:sym typeface="Roboto Regular"/>
        </a:defRPr>
      </a:lvl9pPr>
    </p:bodyStyle>
    <p:otherStyle>
      <a:lvl1pPr algn="ctr" defTabSz="292100" eaLnBrk="1" hangingPunct="1">
        <a:defRPr b="1">
          <a:solidFill>
            <a:schemeClr val="tx1"/>
          </a:solidFill>
          <a:latin typeface="+mn-lt"/>
          <a:ea typeface="+mn-ea"/>
          <a:cs typeface="+mn-cs"/>
          <a:sym typeface="Roboto Regular"/>
        </a:defRPr>
      </a:lvl1pPr>
      <a:lvl2pPr indent="114300" algn="ctr" defTabSz="292100" eaLnBrk="1" hangingPunct="1">
        <a:defRPr b="1">
          <a:solidFill>
            <a:schemeClr val="tx1"/>
          </a:solidFill>
          <a:latin typeface="+mn-lt"/>
          <a:ea typeface="+mn-ea"/>
          <a:cs typeface="+mn-cs"/>
          <a:sym typeface="Roboto Regular"/>
        </a:defRPr>
      </a:lvl2pPr>
      <a:lvl3pPr indent="228600" algn="ctr" defTabSz="292100" eaLnBrk="1" hangingPunct="1">
        <a:defRPr b="1">
          <a:solidFill>
            <a:schemeClr val="tx1"/>
          </a:solidFill>
          <a:latin typeface="+mn-lt"/>
          <a:ea typeface="+mn-ea"/>
          <a:cs typeface="+mn-cs"/>
          <a:sym typeface="Roboto Regular"/>
        </a:defRPr>
      </a:lvl3pPr>
      <a:lvl4pPr indent="342900" algn="ctr" defTabSz="292100" eaLnBrk="1" hangingPunct="1">
        <a:defRPr b="1">
          <a:solidFill>
            <a:schemeClr val="tx1"/>
          </a:solidFill>
          <a:latin typeface="+mn-lt"/>
          <a:ea typeface="+mn-ea"/>
          <a:cs typeface="+mn-cs"/>
          <a:sym typeface="Roboto Regular"/>
        </a:defRPr>
      </a:lvl4pPr>
      <a:lvl5pPr indent="457200" algn="ctr" defTabSz="292100" eaLnBrk="1" hangingPunct="1">
        <a:defRPr b="1">
          <a:solidFill>
            <a:schemeClr val="tx1"/>
          </a:solidFill>
          <a:latin typeface="+mn-lt"/>
          <a:ea typeface="+mn-ea"/>
          <a:cs typeface="+mn-cs"/>
          <a:sym typeface="Roboto Regular"/>
        </a:defRPr>
      </a:lvl5pPr>
      <a:lvl6pPr indent="571500" algn="ctr" defTabSz="292100" eaLnBrk="1" hangingPunct="1">
        <a:defRPr b="1">
          <a:solidFill>
            <a:schemeClr val="tx1"/>
          </a:solidFill>
          <a:latin typeface="+mn-lt"/>
          <a:ea typeface="+mn-ea"/>
          <a:cs typeface="+mn-cs"/>
          <a:sym typeface="Roboto Regular"/>
        </a:defRPr>
      </a:lvl6pPr>
      <a:lvl7pPr indent="685800" algn="ctr" defTabSz="292100" eaLnBrk="1" hangingPunct="1">
        <a:defRPr b="1">
          <a:solidFill>
            <a:schemeClr val="tx1"/>
          </a:solidFill>
          <a:latin typeface="+mn-lt"/>
          <a:ea typeface="+mn-ea"/>
          <a:cs typeface="+mn-cs"/>
          <a:sym typeface="Roboto Regular"/>
        </a:defRPr>
      </a:lvl7pPr>
      <a:lvl8pPr indent="800100" algn="ctr" defTabSz="292100" eaLnBrk="1" hangingPunct="1">
        <a:defRPr b="1">
          <a:solidFill>
            <a:schemeClr val="tx1"/>
          </a:solidFill>
          <a:latin typeface="+mn-lt"/>
          <a:ea typeface="+mn-ea"/>
          <a:cs typeface="+mn-cs"/>
          <a:sym typeface="Roboto Regular"/>
        </a:defRPr>
      </a:lvl8pPr>
      <a:lvl9pPr indent="914400" algn="ctr" defTabSz="292100" eaLnBrk="1" hangingPunct="1">
        <a:defRPr b="1">
          <a:solidFill>
            <a:schemeClr val="tx1"/>
          </a:solidFill>
          <a:latin typeface="+mn-lt"/>
          <a:ea typeface="+mn-ea"/>
          <a:cs typeface="+mn-cs"/>
          <a:sym typeface="Roboto Regular"/>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mailto:mryan@westmiworks.org"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icareerquest.org/3dwalkthrough" TargetMode="External"/><Relationship Id="rId2" Type="http://schemas.openxmlformats.org/officeDocument/2006/relationships/hyperlink" Target="https://scribehow.com/shared/How_to_Take_a_3D_Virtual_Tour_in_MiCareerQuest__eptd0UJiQ1WwF07udQVo0w" TargetMode="External"/><Relationship Id="rId1" Type="http://schemas.openxmlformats.org/officeDocument/2006/relationships/slideLayout" Target="../slideLayouts/slideLayout2.xml"/><Relationship Id="rId5" Type="http://schemas.openxmlformats.org/officeDocument/2006/relationships/hyperlink" Target="https://www.micareerquest.org/for-educators-parents" TargetMode="External"/><Relationship Id="rId4" Type="http://schemas.openxmlformats.org/officeDocument/2006/relationships/hyperlink" Target="https://www.micareerquest.org/2025map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mailto:mryan@westmiworks.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sv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chrome-extension:/efaidnbmnnnibpcajpcglclefindmkaj/https:/jobs.westmiworks.org/wp-content/uploads/sites/7/2022/03/2022-Hot-Jobs-List-FINAL-web.pdf" TargetMode="External"/><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ideo" Target="https://www.youtube.com/embed/lHxlVFeYxjI?feature=oembed" TargetMode="Externa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3.xml"/><Relationship Id="rId1" Type="http://schemas.openxmlformats.org/officeDocument/2006/relationships/video" Target="https://player.vimeo.com/video/915990925?h=aa6dddf89c&amp;amp;app_id=122963"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D0627B79-2427-4629-9B64-7CABE914996A}"/>
              </a:ext>
            </a:extLst>
          </p:cNvPr>
          <p:cNvSpPr txBox="1">
            <a:spLocks/>
          </p:cNvSpPr>
          <p:nvPr/>
        </p:nvSpPr>
        <p:spPr>
          <a:xfrm>
            <a:off x="-30480" y="5410200"/>
            <a:ext cx="12222480" cy="14478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5400">
              <a:solidFill>
                <a:srgbClr val="F40C20"/>
              </a:solidFill>
              <a:latin typeface="Century Gothic" panose="020B0502020202020204" pitchFamily="34" charset="0"/>
            </a:endParaRPr>
          </a:p>
        </p:txBody>
      </p:sp>
      <p:sp>
        <p:nvSpPr>
          <p:cNvPr id="2" name="TextBox 1">
            <a:extLst>
              <a:ext uri="{FF2B5EF4-FFF2-40B4-BE49-F238E27FC236}">
                <a16:creationId xmlns:a16="http://schemas.microsoft.com/office/drawing/2014/main" id="{B37AB4E5-A8F8-A40F-0A38-36A869B3562C}"/>
              </a:ext>
            </a:extLst>
          </p:cNvPr>
          <p:cNvSpPr txBox="1"/>
          <p:nvPr/>
        </p:nvSpPr>
        <p:spPr>
          <a:xfrm>
            <a:off x="2859431" y="3555978"/>
            <a:ext cx="6990421"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0" dirty="0">
                <a:solidFill>
                  <a:srgbClr val="3F5766"/>
                </a:solidFill>
                <a:latin typeface="Century Gothic" panose="020B0502020202020204" pitchFamily="34" charset="0"/>
              </a:rPr>
              <a:t>March 20, 2025 | DeVos Place</a:t>
            </a:r>
          </a:p>
        </p:txBody>
      </p:sp>
    </p:spTree>
    <p:extLst>
      <p:ext uri="{BB962C8B-B14F-4D97-AF65-F5344CB8AC3E}">
        <p14:creationId xmlns:p14="http://schemas.microsoft.com/office/powerpoint/2010/main" val="327256805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3D869-B45D-6CF1-D26F-0C4F50A7D453}"/>
              </a:ext>
            </a:extLst>
          </p:cNvPr>
          <p:cNvSpPr txBox="1">
            <a:spLocks/>
          </p:cNvSpPr>
          <p:nvPr/>
        </p:nvSpPr>
        <p:spPr>
          <a:xfrm>
            <a:off x="263611" y="27432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dirty="0">
                <a:solidFill>
                  <a:schemeClr val="tx1"/>
                </a:solidFill>
                <a:latin typeface="Century Gothic" panose="020B0502020202020204" pitchFamily="34" charset="0"/>
              </a:rPr>
              <a:t>Photos/</a:t>
            </a:r>
          </a:p>
          <a:p>
            <a:r>
              <a:rPr lang="en-US" sz="4000" dirty="0">
                <a:solidFill>
                  <a:schemeClr val="tx1"/>
                </a:solidFill>
                <a:latin typeface="Century Gothic" panose="020B0502020202020204" pitchFamily="34" charset="0"/>
              </a:rPr>
              <a:t>Media</a:t>
            </a:r>
            <a:br>
              <a:rPr lang="en-US" sz="4000" b="1" dirty="0">
                <a:solidFill>
                  <a:schemeClr val="tx1"/>
                </a:solidFill>
                <a:latin typeface="Century Gothic" panose="020B0502020202020204" pitchFamily="34" charset="0"/>
              </a:rPr>
            </a:br>
            <a:endParaRPr lang="en-US" sz="4000" b="1" dirty="0">
              <a:solidFill>
                <a:schemeClr val="tx1"/>
              </a:solidFill>
              <a:latin typeface="Century Gothic" panose="020B0502020202020204" pitchFamily="34" charset="0"/>
            </a:endParaRPr>
          </a:p>
        </p:txBody>
      </p:sp>
      <p:sp>
        <p:nvSpPr>
          <p:cNvPr id="15" name="Content Placeholder 2">
            <a:extLst>
              <a:ext uri="{FF2B5EF4-FFF2-40B4-BE49-F238E27FC236}">
                <a16:creationId xmlns:a16="http://schemas.microsoft.com/office/drawing/2014/main" id="{FA614EB6-C9D7-EC78-CB02-6B88CDC098E8}"/>
              </a:ext>
            </a:extLst>
          </p:cNvPr>
          <p:cNvSpPr txBox="1">
            <a:spLocks/>
          </p:cNvSpPr>
          <p:nvPr/>
        </p:nvSpPr>
        <p:spPr>
          <a:xfrm>
            <a:off x="4382530" y="489405"/>
            <a:ext cx="7809470" cy="6075392"/>
          </a:xfrm>
          <a:prstGeom prst="rect">
            <a:avLst/>
          </a:prstGeom>
        </p:spPr>
        <p:txBody>
          <a:bodyPr lIns="91440" tIns="45720" rIns="91440" bIns="45720" anchor="t">
            <a:noAutofit/>
          </a:bodyPr>
          <a:lstStyle>
            <a:lvl1pPr algn="ctr" defTabSz="292100" eaLnBrk="1" hangingPunct="1">
              <a:defRPr sz="3000" b="1">
                <a:solidFill>
                  <a:srgbClr val="FAC93D"/>
                </a:solidFill>
                <a:latin typeface="+mj-lt"/>
                <a:ea typeface="+mj-ea"/>
                <a:cs typeface="+mj-cs"/>
                <a:sym typeface="Roboto Regular"/>
              </a:defRPr>
            </a:lvl1pPr>
            <a:lvl2pPr indent="114300" algn="ctr" defTabSz="292100" eaLnBrk="1" hangingPunct="1">
              <a:defRPr sz="3000" b="1">
                <a:solidFill>
                  <a:srgbClr val="FAC93D"/>
                </a:solidFill>
                <a:latin typeface="+mj-lt"/>
                <a:ea typeface="+mj-ea"/>
                <a:cs typeface="+mj-cs"/>
                <a:sym typeface="Roboto Regular"/>
              </a:defRPr>
            </a:lvl2pPr>
            <a:lvl3pPr indent="228600" algn="ctr" defTabSz="292100" eaLnBrk="1" hangingPunct="1">
              <a:defRPr sz="3000" b="1">
                <a:solidFill>
                  <a:srgbClr val="FAC93D"/>
                </a:solidFill>
                <a:latin typeface="+mj-lt"/>
                <a:ea typeface="+mj-ea"/>
                <a:cs typeface="+mj-cs"/>
                <a:sym typeface="Roboto Regular"/>
              </a:defRPr>
            </a:lvl3pPr>
            <a:lvl4pPr indent="342900" algn="ctr" defTabSz="292100" eaLnBrk="1" hangingPunct="1">
              <a:defRPr sz="3000" b="1">
                <a:solidFill>
                  <a:srgbClr val="FAC93D"/>
                </a:solidFill>
                <a:latin typeface="+mj-lt"/>
                <a:ea typeface="+mj-ea"/>
                <a:cs typeface="+mj-cs"/>
                <a:sym typeface="Roboto Regular"/>
              </a:defRPr>
            </a:lvl4pPr>
            <a:lvl5pPr indent="457200" algn="ctr" defTabSz="292100" eaLnBrk="1" hangingPunct="1">
              <a:defRPr sz="3000" b="1">
                <a:solidFill>
                  <a:srgbClr val="FAC93D"/>
                </a:solidFill>
                <a:latin typeface="+mj-lt"/>
                <a:ea typeface="+mj-ea"/>
                <a:cs typeface="+mj-cs"/>
                <a:sym typeface="Roboto Regular"/>
              </a:defRPr>
            </a:lvl5pPr>
            <a:lvl6pPr indent="571500" algn="ctr" defTabSz="292100" eaLnBrk="1" hangingPunct="1">
              <a:defRPr sz="3000" b="1">
                <a:solidFill>
                  <a:srgbClr val="FAC93D"/>
                </a:solidFill>
                <a:latin typeface="+mj-lt"/>
                <a:ea typeface="+mj-ea"/>
                <a:cs typeface="+mj-cs"/>
                <a:sym typeface="Roboto Regular"/>
              </a:defRPr>
            </a:lvl6pPr>
            <a:lvl7pPr indent="685800" algn="ctr" defTabSz="292100" eaLnBrk="1" hangingPunct="1">
              <a:defRPr sz="3000" b="1">
                <a:solidFill>
                  <a:srgbClr val="FAC93D"/>
                </a:solidFill>
                <a:latin typeface="+mj-lt"/>
                <a:ea typeface="+mj-ea"/>
                <a:cs typeface="+mj-cs"/>
                <a:sym typeface="Roboto Regular"/>
              </a:defRPr>
            </a:lvl7pPr>
            <a:lvl8pPr indent="800100" algn="ctr" defTabSz="292100" eaLnBrk="1" hangingPunct="1">
              <a:defRPr sz="3000" b="1">
                <a:solidFill>
                  <a:srgbClr val="FAC93D"/>
                </a:solidFill>
                <a:latin typeface="+mj-lt"/>
                <a:ea typeface="+mj-ea"/>
                <a:cs typeface="+mj-cs"/>
                <a:sym typeface="Roboto Regular"/>
              </a:defRPr>
            </a:lvl8pPr>
            <a:lvl9pPr indent="914400" algn="ctr" defTabSz="292100" eaLnBrk="1" hangingPunct="1">
              <a:defRPr sz="3000" b="1">
                <a:solidFill>
                  <a:srgbClr val="FAC93D"/>
                </a:solidFill>
                <a:latin typeface="+mj-lt"/>
                <a:ea typeface="+mj-ea"/>
                <a:cs typeface="+mj-cs"/>
                <a:sym typeface="Roboto Regular"/>
              </a:defRPr>
            </a:lvl9pPr>
          </a:lstStyle>
          <a:p>
            <a:pPr lvl="1" indent="0" algn="l"/>
            <a:endParaRPr lang="en-US" sz="2400" b="0" dirty="0">
              <a:solidFill>
                <a:schemeClr val="bg1">
                  <a:lumMod val="95000"/>
                  <a:lumOff val="5000"/>
                </a:schemeClr>
              </a:solidFill>
              <a:latin typeface="Calibri"/>
              <a:cs typeface="Calibri"/>
            </a:endParaRPr>
          </a:p>
          <a:p>
            <a:pPr marL="43815" lvl="1" indent="0" algn="l"/>
            <a:endParaRPr lang="en-US" sz="2400" b="0" dirty="0">
              <a:solidFill>
                <a:schemeClr val="bg1">
                  <a:lumMod val="95000"/>
                  <a:lumOff val="5000"/>
                </a:schemeClr>
              </a:solidFill>
              <a:latin typeface="Calibri" panose="020F0502020204030204" pitchFamily="34" charset="0"/>
              <a:cs typeface="Calibri" panose="020F0502020204030204" pitchFamily="34" charset="0"/>
            </a:endParaRPr>
          </a:p>
          <a:p>
            <a:pPr lvl="1" indent="0" algn="l"/>
            <a:endParaRPr lang="en-US" sz="2400" b="0" dirty="0">
              <a:solidFill>
                <a:schemeClr val="bg1">
                  <a:lumMod val="95000"/>
                  <a:lumOff val="5000"/>
                </a:schemeClr>
              </a:solidFill>
              <a:latin typeface="Calibri" panose="020F0502020204030204" pitchFamily="34" charset="0"/>
              <a:cs typeface="Calibri" panose="020F0502020204030204" pitchFamily="34" charset="0"/>
            </a:endParaRPr>
          </a:p>
        </p:txBody>
      </p:sp>
      <p:sp>
        <p:nvSpPr>
          <p:cNvPr id="16" name="Content Placeholder 2">
            <a:extLst>
              <a:ext uri="{FF2B5EF4-FFF2-40B4-BE49-F238E27FC236}">
                <a16:creationId xmlns:a16="http://schemas.microsoft.com/office/drawing/2014/main" id="{F1F6BC44-5289-C860-A553-7556540B5362}"/>
              </a:ext>
            </a:extLst>
          </p:cNvPr>
          <p:cNvSpPr txBox="1">
            <a:spLocks/>
          </p:cNvSpPr>
          <p:nvPr/>
        </p:nvSpPr>
        <p:spPr>
          <a:xfrm>
            <a:off x="4534930" y="641805"/>
            <a:ext cx="7259803" cy="6075392"/>
          </a:xfrm>
          <a:prstGeom prst="rect">
            <a:avLst/>
          </a:prstGeom>
        </p:spPr>
        <p:txBody>
          <a:bodyPr lIns="91440" tIns="45720" rIns="91440" bIns="45720" anchor="t">
            <a:noAutofit/>
          </a:bodyPr>
          <a:lstStyle>
            <a:lvl1pPr algn="ctr" defTabSz="292100" eaLnBrk="1" hangingPunct="1">
              <a:defRPr sz="3000" b="1">
                <a:solidFill>
                  <a:srgbClr val="FAC93D"/>
                </a:solidFill>
                <a:latin typeface="+mj-lt"/>
                <a:ea typeface="+mj-ea"/>
                <a:cs typeface="+mj-cs"/>
                <a:sym typeface="Roboto Regular"/>
              </a:defRPr>
            </a:lvl1pPr>
            <a:lvl2pPr indent="114300" algn="ctr" defTabSz="292100" eaLnBrk="1" hangingPunct="1">
              <a:defRPr sz="3000" b="1">
                <a:solidFill>
                  <a:srgbClr val="FAC93D"/>
                </a:solidFill>
                <a:latin typeface="+mj-lt"/>
                <a:ea typeface="+mj-ea"/>
                <a:cs typeface="+mj-cs"/>
                <a:sym typeface="Roboto Regular"/>
              </a:defRPr>
            </a:lvl2pPr>
            <a:lvl3pPr indent="228600" algn="ctr" defTabSz="292100" eaLnBrk="1" hangingPunct="1">
              <a:defRPr sz="3000" b="1">
                <a:solidFill>
                  <a:srgbClr val="FAC93D"/>
                </a:solidFill>
                <a:latin typeface="+mj-lt"/>
                <a:ea typeface="+mj-ea"/>
                <a:cs typeface="+mj-cs"/>
                <a:sym typeface="Roboto Regular"/>
              </a:defRPr>
            </a:lvl3pPr>
            <a:lvl4pPr indent="342900" algn="ctr" defTabSz="292100" eaLnBrk="1" hangingPunct="1">
              <a:defRPr sz="3000" b="1">
                <a:solidFill>
                  <a:srgbClr val="FAC93D"/>
                </a:solidFill>
                <a:latin typeface="+mj-lt"/>
                <a:ea typeface="+mj-ea"/>
                <a:cs typeface="+mj-cs"/>
                <a:sym typeface="Roboto Regular"/>
              </a:defRPr>
            </a:lvl4pPr>
            <a:lvl5pPr indent="457200" algn="ctr" defTabSz="292100" eaLnBrk="1" hangingPunct="1">
              <a:defRPr sz="3000" b="1">
                <a:solidFill>
                  <a:srgbClr val="FAC93D"/>
                </a:solidFill>
                <a:latin typeface="+mj-lt"/>
                <a:ea typeface="+mj-ea"/>
                <a:cs typeface="+mj-cs"/>
                <a:sym typeface="Roboto Regular"/>
              </a:defRPr>
            </a:lvl5pPr>
            <a:lvl6pPr indent="571500" algn="ctr" defTabSz="292100" eaLnBrk="1" hangingPunct="1">
              <a:defRPr sz="3000" b="1">
                <a:solidFill>
                  <a:srgbClr val="FAC93D"/>
                </a:solidFill>
                <a:latin typeface="+mj-lt"/>
                <a:ea typeface="+mj-ea"/>
                <a:cs typeface="+mj-cs"/>
                <a:sym typeface="Roboto Regular"/>
              </a:defRPr>
            </a:lvl6pPr>
            <a:lvl7pPr indent="685800" algn="ctr" defTabSz="292100" eaLnBrk="1" hangingPunct="1">
              <a:defRPr sz="3000" b="1">
                <a:solidFill>
                  <a:srgbClr val="FAC93D"/>
                </a:solidFill>
                <a:latin typeface="+mj-lt"/>
                <a:ea typeface="+mj-ea"/>
                <a:cs typeface="+mj-cs"/>
                <a:sym typeface="Roboto Regular"/>
              </a:defRPr>
            </a:lvl7pPr>
            <a:lvl8pPr indent="800100" algn="ctr" defTabSz="292100" eaLnBrk="1" hangingPunct="1">
              <a:defRPr sz="3000" b="1">
                <a:solidFill>
                  <a:srgbClr val="FAC93D"/>
                </a:solidFill>
                <a:latin typeface="+mj-lt"/>
                <a:ea typeface="+mj-ea"/>
                <a:cs typeface="+mj-cs"/>
                <a:sym typeface="Roboto Regular"/>
              </a:defRPr>
            </a:lvl8pPr>
            <a:lvl9pPr indent="914400" algn="ctr" defTabSz="292100" eaLnBrk="1" hangingPunct="1">
              <a:defRPr sz="3000" b="1">
                <a:solidFill>
                  <a:srgbClr val="FAC93D"/>
                </a:solidFill>
                <a:latin typeface="+mj-lt"/>
                <a:ea typeface="+mj-ea"/>
                <a:cs typeface="+mj-cs"/>
                <a:sym typeface="Roboto Regular"/>
              </a:defRPr>
            </a:lvl9pPr>
          </a:lstStyle>
          <a:p>
            <a:pPr marL="457200" indent="-457200" algn="l">
              <a:spcAft>
                <a:spcPts val="1800"/>
              </a:spcAft>
              <a:buFont typeface="Arial"/>
              <a:buChar char="•"/>
            </a:pPr>
            <a:r>
              <a:rPr lang="en-US" sz="2400" b="0" dirty="0">
                <a:solidFill>
                  <a:schemeClr val="bg1">
                    <a:lumMod val="95000"/>
                    <a:lumOff val="5000"/>
                  </a:schemeClr>
                </a:solidFill>
                <a:latin typeface="Calibri"/>
                <a:cs typeface="Calibri"/>
              </a:rPr>
              <a:t>Student media (in school newspapers, video reporting programs) are invited to attend using press passes.</a:t>
            </a:r>
          </a:p>
          <a:p>
            <a:pPr marL="457200" indent="-457200" algn="l">
              <a:spcAft>
                <a:spcPts val="1800"/>
              </a:spcAft>
              <a:buFont typeface="Arial"/>
              <a:buChar char="•"/>
            </a:pPr>
            <a:r>
              <a:rPr lang="en-US" sz="2400" b="0" u="sng" dirty="0">
                <a:solidFill>
                  <a:schemeClr val="bg1">
                    <a:lumMod val="95000"/>
                    <a:lumOff val="5000"/>
                  </a:schemeClr>
                </a:solidFill>
                <a:latin typeface="Calibri"/>
                <a:cs typeface="Calibri"/>
              </a:rPr>
              <a:t>Reach out to </a:t>
            </a:r>
            <a:r>
              <a:rPr lang="en-US" sz="2400" b="0" u="sng" dirty="0">
                <a:solidFill>
                  <a:schemeClr val="bg1">
                    <a:lumMod val="95000"/>
                    <a:lumOff val="5000"/>
                  </a:schemeClr>
                </a:solidFill>
                <a:latin typeface="Calibri"/>
                <a:cs typeface="Calibri"/>
                <a:hlinkClick r:id="rId2"/>
              </a:rPr>
              <a:t>mryan@westmiworks.org</a:t>
            </a:r>
            <a:r>
              <a:rPr lang="en-US" sz="2400" b="0" u="sng" dirty="0">
                <a:solidFill>
                  <a:schemeClr val="bg1">
                    <a:lumMod val="95000"/>
                    <a:lumOff val="5000"/>
                  </a:schemeClr>
                </a:solidFill>
                <a:latin typeface="Calibri"/>
                <a:cs typeface="Calibri"/>
              </a:rPr>
              <a:t> with teacher or student media contact.</a:t>
            </a:r>
          </a:p>
          <a:p>
            <a:pPr marL="457200" indent="-457200" algn="l">
              <a:spcAft>
                <a:spcPts val="1800"/>
              </a:spcAft>
              <a:buFont typeface="Arial"/>
              <a:buChar char="•"/>
            </a:pPr>
            <a:r>
              <a:rPr lang="en-US" sz="2400" b="0" dirty="0">
                <a:solidFill>
                  <a:schemeClr val="bg1"/>
                </a:solidFill>
                <a:latin typeface="Calibri" panose="020F0502020204030204" pitchFamily="34" charset="0"/>
                <a:cs typeface="Calibri" panose="020F0502020204030204" pitchFamily="34" charset="0"/>
              </a:rPr>
              <a:t>Photographs and videos will be taken and may be used in promotional materials regarding </a:t>
            </a:r>
            <a:r>
              <a:rPr lang="en-US" sz="2400" b="0" dirty="0" err="1">
                <a:solidFill>
                  <a:schemeClr val="bg1"/>
                </a:solidFill>
                <a:latin typeface="Calibri" panose="020F0502020204030204" pitchFamily="34" charset="0"/>
                <a:cs typeface="Calibri" panose="020F0502020204030204" pitchFamily="34" charset="0"/>
              </a:rPr>
              <a:t>MiCareerQuest</a:t>
            </a:r>
            <a:r>
              <a:rPr lang="en-US" sz="2400" b="0" dirty="0">
                <a:solidFill>
                  <a:schemeClr val="bg1"/>
                </a:solidFill>
                <a:latin typeface="Calibri" panose="020F0502020204030204" pitchFamily="34" charset="0"/>
                <a:cs typeface="Calibri" panose="020F0502020204030204" pitchFamily="34" charset="0"/>
              </a:rPr>
              <a:t> without a release. </a:t>
            </a:r>
            <a:r>
              <a:rPr lang="en-US" sz="2400" dirty="0">
                <a:solidFill>
                  <a:schemeClr val="bg1"/>
                </a:solidFill>
                <a:latin typeface="Calibri" panose="020F0502020204030204" pitchFamily="34" charset="0"/>
                <a:cs typeface="Calibri" panose="020F0502020204030204" pitchFamily="34" charset="0"/>
              </a:rPr>
              <a:t>Please ensure all students attending are able to have their pictures and videos taken at this large, public event.  </a:t>
            </a:r>
          </a:p>
          <a:p>
            <a:pPr marL="457200" indent="-457200" algn="l">
              <a:spcAft>
                <a:spcPts val="1800"/>
              </a:spcAft>
              <a:buFont typeface="Arial"/>
              <a:buChar char="•"/>
            </a:pPr>
            <a:r>
              <a:rPr lang="en-US" sz="2400" b="0" dirty="0">
                <a:solidFill>
                  <a:schemeClr val="bg1"/>
                </a:solidFill>
                <a:latin typeface="Calibri" panose="020F0502020204030204" pitchFamily="34" charset="0"/>
                <a:cs typeface="Calibri" panose="020F0502020204030204" pitchFamily="34" charset="0"/>
              </a:rPr>
              <a:t>Video interviews: we will seek parent/guardian release of student interviews taken for promotional purposes. Reporters may have different policies. </a:t>
            </a:r>
          </a:p>
          <a:p>
            <a:pPr marL="457200" indent="-457200" algn="l">
              <a:spcAft>
                <a:spcPts val="1800"/>
              </a:spcAft>
              <a:buFont typeface="Arial"/>
              <a:buChar char="•"/>
            </a:pPr>
            <a:r>
              <a:rPr lang="en-US" sz="2400" b="0" dirty="0">
                <a:solidFill>
                  <a:schemeClr val="bg1"/>
                </a:solidFill>
                <a:latin typeface="Calibri" panose="020F0502020204030204" pitchFamily="34" charset="0"/>
                <a:cs typeface="Calibri" panose="020F0502020204030204" pitchFamily="34" charset="0"/>
              </a:rPr>
              <a:t>Anonymized survey responses will be used</a:t>
            </a:r>
          </a:p>
          <a:p>
            <a:pPr algn="l">
              <a:spcAft>
                <a:spcPts val="1800"/>
              </a:spcAft>
            </a:pPr>
            <a:endParaRPr lang="en-US" sz="2400" dirty="0">
              <a:solidFill>
                <a:schemeClr val="bg1"/>
              </a:solidFill>
              <a:latin typeface="Calibri" panose="020F0502020204030204" pitchFamily="34" charset="0"/>
              <a:cs typeface="Calibri" panose="020F0502020204030204" pitchFamily="34" charset="0"/>
            </a:endParaRPr>
          </a:p>
          <a:p>
            <a:pPr marL="457200" indent="-457200" algn="l">
              <a:spcAft>
                <a:spcPts val="1800"/>
              </a:spcAft>
              <a:buFont typeface="Arial"/>
              <a:buChar char="•"/>
            </a:pPr>
            <a:endParaRPr lang="en-US" sz="2400" u="sng" dirty="0">
              <a:solidFill>
                <a:schemeClr val="bg1">
                  <a:lumMod val="95000"/>
                  <a:lumOff val="5000"/>
                </a:schemeClr>
              </a:solidFill>
              <a:latin typeface="Calibri"/>
              <a:cs typeface="Calibri"/>
            </a:endParaRPr>
          </a:p>
          <a:p>
            <a:pPr lvl="1" indent="0" algn="l"/>
            <a:endParaRPr lang="en-US" sz="2400" b="0" dirty="0">
              <a:solidFill>
                <a:schemeClr val="bg1">
                  <a:lumMod val="95000"/>
                  <a:lumOff val="5000"/>
                </a:schemeClr>
              </a:solidFill>
              <a:latin typeface="Calibri"/>
              <a:cs typeface="Calibri"/>
            </a:endParaRPr>
          </a:p>
          <a:p>
            <a:pPr marL="43815" lvl="1" indent="0" algn="l"/>
            <a:endParaRPr lang="en-US" sz="2400" b="0" dirty="0">
              <a:solidFill>
                <a:schemeClr val="bg1">
                  <a:lumMod val="95000"/>
                  <a:lumOff val="5000"/>
                </a:schemeClr>
              </a:solidFill>
              <a:latin typeface="Calibri" panose="020F0502020204030204" pitchFamily="34" charset="0"/>
              <a:cs typeface="Calibri" panose="020F0502020204030204" pitchFamily="34" charset="0"/>
            </a:endParaRPr>
          </a:p>
          <a:p>
            <a:pPr lvl="1" indent="0" algn="l"/>
            <a:endParaRPr lang="en-US" sz="2400" b="0" dirty="0">
              <a:solidFill>
                <a:schemeClr val="bg1">
                  <a:lumMod val="95000"/>
                  <a:lumOff val="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7515076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54B7F-DCA0-4D7B-F522-C64F96B527A2}"/>
              </a:ext>
            </a:extLst>
          </p:cNvPr>
          <p:cNvSpPr txBox="1">
            <a:spLocks/>
          </p:cNvSpPr>
          <p:nvPr/>
        </p:nvSpPr>
        <p:spPr>
          <a:xfrm>
            <a:off x="286107" y="2743200"/>
            <a:ext cx="3833829"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dirty="0">
                <a:solidFill>
                  <a:schemeClr val="tx1"/>
                </a:solidFill>
                <a:latin typeface="Century Gothic" panose="020B0502020202020204" pitchFamily="34" charset="0"/>
              </a:rPr>
              <a:t>Pre-Event Activities</a:t>
            </a:r>
            <a:br>
              <a:rPr lang="en-US" sz="4000" b="1" dirty="0">
                <a:solidFill>
                  <a:schemeClr val="tx1"/>
                </a:solidFill>
                <a:latin typeface="Century Gothic" panose="020B0502020202020204" pitchFamily="34" charset="0"/>
              </a:rPr>
            </a:br>
            <a:endParaRPr lang="en-US" sz="4000" b="1" dirty="0">
              <a:solidFill>
                <a:schemeClr val="tx1"/>
              </a:solidFill>
              <a:latin typeface="Century Gothic" panose="020B0502020202020204" pitchFamily="34" charset="0"/>
            </a:endParaRPr>
          </a:p>
        </p:txBody>
      </p:sp>
      <p:sp>
        <p:nvSpPr>
          <p:cNvPr id="3" name="TextBox 2">
            <a:extLst>
              <a:ext uri="{FF2B5EF4-FFF2-40B4-BE49-F238E27FC236}">
                <a16:creationId xmlns:a16="http://schemas.microsoft.com/office/drawing/2014/main" id="{8B3B323F-1095-D694-3905-4CB9D44F63D3}"/>
              </a:ext>
            </a:extLst>
          </p:cNvPr>
          <p:cNvSpPr txBox="1"/>
          <p:nvPr/>
        </p:nvSpPr>
        <p:spPr>
          <a:xfrm>
            <a:off x="4514493" y="658624"/>
            <a:ext cx="7391400" cy="5693866"/>
          </a:xfrm>
          <a:prstGeom prst="rect">
            <a:avLst/>
          </a:prstGeom>
          <a:noFill/>
        </p:spPr>
        <p:txBody>
          <a:bodyPr wrap="square" lIns="91440" tIns="45720" rIns="91440" bIns="45720" anchor="t">
            <a:spAutoFit/>
          </a:bodyPr>
          <a:lstStyle/>
          <a:p>
            <a:pPr marL="285750" indent="-285750" algn="l">
              <a:buFont typeface="Arial" panose="020B0604020202020204" pitchFamily="34" charset="0"/>
              <a:buChar char="•"/>
            </a:pPr>
            <a:r>
              <a:rPr lang="en-US" sz="2800" b="0" dirty="0">
                <a:solidFill>
                  <a:schemeClr val="bg1"/>
                </a:solidFill>
                <a:latin typeface="Calibri" panose="020F0502020204030204" pitchFamily="34" charset="0"/>
                <a:cs typeface="Calibri" panose="020F0502020204030204" pitchFamily="34" charset="0"/>
              </a:rPr>
              <a:t>Prepare students for the employers at the event (Educator Packet) and jobs represented by industry (Educator Packet). </a:t>
            </a:r>
          </a:p>
          <a:p>
            <a:pPr algn="l"/>
            <a:endParaRPr lang="en-US" sz="2800" b="0" dirty="0">
              <a:solidFill>
                <a:schemeClr val="bg1"/>
              </a:solidFill>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2800" b="0" dirty="0">
                <a:solidFill>
                  <a:schemeClr val="bg1"/>
                </a:solidFill>
                <a:latin typeface="Calibri" panose="020F0502020204030204" pitchFamily="34" charset="0"/>
                <a:cs typeface="Calibri" panose="020F0502020204030204" pitchFamily="34" charset="0"/>
              </a:rPr>
              <a:t>Review Educator Packet: Student activities, with post-event activity! Very important to do before MiCQ – helps prepare students! </a:t>
            </a:r>
          </a:p>
          <a:p>
            <a:pPr marL="285750" indent="-285750" algn="l">
              <a:buFont typeface="Arial" panose="020B0604020202020204" pitchFamily="34" charset="0"/>
              <a:buChar char="•"/>
            </a:pPr>
            <a:endParaRPr lang="en-US" sz="2800" b="0" dirty="0">
              <a:solidFill>
                <a:schemeClr val="bg1"/>
              </a:solidFill>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2800" b="0" dirty="0">
                <a:solidFill>
                  <a:schemeClr val="bg1"/>
                </a:solidFill>
                <a:latin typeface="Calibri" panose="020F0502020204030204" pitchFamily="34" charset="0"/>
                <a:cs typeface="Calibri" panose="020F0502020204030204" pitchFamily="34" charset="0"/>
              </a:rPr>
              <a:t>Questions for exhibitors – Most important</a:t>
            </a:r>
          </a:p>
          <a:p>
            <a:pPr algn="l"/>
            <a:endParaRPr lang="en-US" sz="2800" b="0" dirty="0">
              <a:solidFill>
                <a:schemeClr val="bg1"/>
              </a:solidFill>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2800" b="0" dirty="0">
                <a:solidFill>
                  <a:schemeClr val="bg1"/>
                </a:solidFill>
                <a:latin typeface="Calibri" panose="020F0502020204030204" pitchFamily="34" charset="0"/>
                <a:cs typeface="Calibri" panose="020F0502020204030204" pitchFamily="34" charset="0"/>
              </a:rPr>
              <a:t>Online resources available with additional activities (mynextmove.org)</a:t>
            </a:r>
          </a:p>
          <a:p>
            <a:pPr marL="285750" indent="-285750" algn="l">
              <a:buFont typeface="Arial" panose="020B0604020202020204" pitchFamily="34" charset="0"/>
              <a:buChar char="•"/>
            </a:pPr>
            <a:endParaRPr lang="en-US" sz="2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46449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FB3C-1BC3-B593-279C-470ADE24BE90}"/>
              </a:ext>
            </a:extLst>
          </p:cNvPr>
          <p:cNvSpPr txBox="1">
            <a:spLocks/>
          </p:cNvSpPr>
          <p:nvPr/>
        </p:nvSpPr>
        <p:spPr>
          <a:xfrm>
            <a:off x="286107" y="2743200"/>
            <a:ext cx="3833829"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dirty="0">
                <a:solidFill>
                  <a:schemeClr val="tx1"/>
                </a:solidFill>
                <a:latin typeface="Century Gothic" panose="020B0502020202020204" pitchFamily="34" charset="0"/>
              </a:rPr>
              <a:t>Pre-Event Activities</a:t>
            </a:r>
            <a:br>
              <a:rPr lang="en-US" sz="4000" b="1" dirty="0">
                <a:solidFill>
                  <a:schemeClr val="tx1"/>
                </a:solidFill>
                <a:latin typeface="Century Gothic" panose="020B0502020202020204" pitchFamily="34" charset="0"/>
              </a:rPr>
            </a:br>
            <a:endParaRPr lang="en-US" sz="4000" b="1" dirty="0">
              <a:solidFill>
                <a:schemeClr val="tx1"/>
              </a:solidFill>
              <a:latin typeface="Century Gothic" panose="020B0502020202020204" pitchFamily="34" charset="0"/>
            </a:endParaRPr>
          </a:p>
        </p:txBody>
      </p:sp>
      <p:sp>
        <p:nvSpPr>
          <p:cNvPr id="3" name="TextBox 2">
            <a:extLst>
              <a:ext uri="{FF2B5EF4-FFF2-40B4-BE49-F238E27FC236}">
                <a16:creationId xmlns:a16="http://schemas.microsoft.com/office/drawing/2014/main" id="{1AD587BD-7DB4-7317-B565-A3B37D70E67C}"/>
              </a:ext>
            </a:extLst>
          </p:cNvPr>
          <p:cNvSpPr txBox="1"/>
          <p:nvPr/>
        </p:nvSpPr>
        <p:spPr>
          <a:xfrm>
            <a:off x="4537710" y="1515272"/>
            <a:ext cx="6755130" cy="311880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285750" indent="-285750" algn="l">
              <a:buFont typeface="Arial" panose="020B0604020202020204" pitchFamily="34" charset="0"/>
              <a:buChar char="•"/>
            </a:pPr>
            <a:r>
              <a:rPr lang="en-US" sz="2800" b="0" dirty="0">
                <a:solidFill>
                  <a:schemeClr val="bg1"/>
                </a:solidFill>
                <a:latin typeface="Calibri" panose="020F0502020204030204" pitchFamily="34" charset="0"/>
                <a:cs typeface="Calibri" panose="020F0502020204030204" pitchFamily="34" charset="0"/>
                <a:hlinkClick r:id="rId2"/>
              </a:rPr>
              <a:t>3D 2024 Walkthrough on micareerquest.org</a:t>
            </a:r>
            <a:r>
              <a:rPr lang="en-US" sz="2800" b="0" dirty="0">
                <a:solidFill>
                  <a:schemeClr val="bg1"/>
                </a:solidFill>
                <a:latin typeface="Calibri" panose="020F0502020204030204" pitchFamily="34" charset="0"/>
                <a:cs typeface="Calibri" panose="020F0502020204030204" pitchFamily="34" charset="0"/>
              </a:rPr>
              <a:t> instructions</a:t>
            </a:r>
          </a:p>
          <a:p>
            <a:pPr marL="285750" indent="-285750" algn="l">
              <a:buFont typeface="Arial" panose="020B0604020202020204" pitchFamily="34" charset="0"/>
              <a:buChar char="•"/>
            </a:pPr>
            <a:r>
              <a:rPr lang="en-US" sz="2800" b="0" dirty="0">
                <a:solidFill>
                  <a:schemeClr val="bg1"/>
                </a:solidFill>
                <a:latin typeface="Calibri" panose="020F0502020204030204" pitchFamily="34" charset="0"/>
                <a:cs typeface="Calibri" panose="020F0502020204030204" pitchFamily="34" charset="0"/>
                <a:hlinkClick r:id="rId3"/>
              </a:rPr>
              <a:t>Link to 2024 3D Walkthrough page</a:t>
            </a:r>
            <a:endParaRPr lang="en-US" sz="2800" b="0" dirty="0">
              <a:solidFill>
                <a:schemeClr val="bg1"/>
              </a:solidFill>
              <a:latin typeface="Calibri" panose="020F0502020204030204" pitchFamily="34" charset="0"/>
              <a:cs typeface="Calibri" panose="020F0502020204030204" pitchFamily="34" charset="0"/>
            </a:endParaRPr>
          </a:p>
          <a:p>
            <a:pPr algn="l"/>
            <a:endParaRPr lang="en-US" sz="2800" b="0" dirty="0">
              <a:solidFill>
                <a:schemeClr val="bg1"/>
              </a:solidFill>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2800" b="0" dirty="0">
                <a:solidFill>
                  <a:schemeClr val="bg1"/>
                </a:solidFill>
                <a:latin typeface="Calibri" panose="020F0502020204030204" pitchFamily="34" charset="0"/>
                <a:cs typeface="Calibri" panose="020F0502020204030204" pitchFamily="34" charset="0"/>
                <a:hlinkClick r:id="rId4"/>
              </a:rPr>
              <a:t>2025 Maps</a:t>
            </a:r>
            <a:endParaRPr lang="en-US" sz="2800" b="0" dirty="0">
              <a:solidFill>
                <a:schemeClr val="bg1"/>
              </a:solidFill>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endParaRPr lang="en-US" sz="2800" b="0" dirty="0">
              <a:solidFill>
                <a:schemeClr val="bg1"/>
              </a:solidFill>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2800" b="0" dirty="0">
                <a:solidFill>
                  <a:schemeClr val="bg1"/>
                </a:solidFill>
                <a:latin typeface="Calibri" panose="020F0502020204030204" pitchFamily="34" charset="0"/>
                <a:cs typeface="Calibri" panose="020F0502020204030204" pitchFamily="34" charset="0"/>
                <a:hlinkClick r:id="rId5"/>
              </a:rPr>
              <a:t>Videos: For educators/Parents</a:t>
            </a:r>
            <a:endParaRPr lang="en-US" sz="2800" b="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904711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8F447-28F3-993E-E5C0-1FC96300BF6E}"/>
              </a:ext>
            </a:extLst>
          </p:cNvPr>
          <p:cNvSpPr txBox="1">
            <a:spLocks/>
          </p:cNvSpPr>
          <p:nvPr/>
        </p:nvSpPr>
        <p:spPr>
          <a:xfrm>
            <a:off x="286107" y="2743200"/>
            <a:ext cx="3833829"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dirty="0">
                <a:solidFill>
                  <a:schemeClr val="tx1"/>
                </a:solidFill>
                <a:latin typeface="Century Gothic" panose="020B0502020202020204" pitchFamily="34" charset="0"/>
              </a:rPr>
              <a:t>Pre-Event Activities</a:t>
            </a:r>
            <a:br>
              <a:rPr lang="en-US" sz="4000" b="1" dirty="0">
                <a:solidFill>
                  <a:schemeClr val="tx1"/>
                </a:solidFill>
                <a:latin typeface="Century Gothic" panose="020B0502020202020204" pitchFamily="34" charset="0"/>
              </a:rPr>
            </a:br>
            <a:endParaRPr lang="en-US" sz="4000" b="1" dirty="0">
              <a:solidFill>
                <a:schemeClr val="tx1"/>
              </a:solidFill>
              <a:latin typeface="Century Gothic" panose="020B0502020202020204" pitchFamily="34" charset="0"/>
            </a:endParaRPr>
          </a:p>
        </p:txBody>
      </p:sp>
      <p:sp>
        <p:nvSpPr>
          <p:cNvPr id="5" name="TextBox 4">
            <a:extLst>
              <a:ext uri="{FF2B5EF4-FFF2-40B4-BE49-F238E27FC236}">
                <a16:creationId xmlns:a16="http://schemas.microsoft.com/office/drawing/2014/main" id="{9F3187C9-ACB8-41A5-392B-A88066EBAD38}"/>
              </a:ext>
            </a:extLst>
          </p:cNvPr>
          <p:cNvSpPr txBox="1"/>
          <p:nvPr/>
        </p:nvSpPr>
        <p:spPr>
          <a:xfrm>
            <a:off x="4537710" y="7167"/>
            <a:ext cx="6755130" cy="61350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2800" u="sng" dirty="0">
                <a:solidFill>
                  <a:schemeClr val="bg1"/>
                </a:solidFill>
                <a:latin typeface="Calibri" panose="020F0502020204030204" pitchFamily="34" charset="0"/>
                <a:cs typeface="Calibri" panose="020F0502020204030204" pitchFamily="34" charset="0"/>
              </a:rPr>
              <a:t>On the bus to MiCareerQuest:</a:t>
            </a:r>
          </a:p>
          <a:p>
            <a:pPr marL="285750" indent="-285750" algn="l">
              <a:buFont typeface="Arial" panose="020B0604020202020204" pitchFamily="34" charset="0"/>
              <a:buChar char="•"/>
            </a:pPr>
            <a:r>
              <a:rPr lang="en-US" sz="2800" b="0" dirty="0">
                <a:solidFill>
                  <a:schemeClr val="bg1"/>
                </a:solidFill>
                <a:latin typeface="Calibri" panose="020F0502020204030204" pitchFamily="34" charset="0"/>
                <a:cs typeface="Calibri" panose="020F0502020204030204" pitchFamily="34" charset="0"/>
              </a:rPr>
              <a:t>Review potential questions to ask employers at the event.</a:t>
            </a:r>
          </a:p>
          <a:p>
            <a:pPr algn="l"/>
            <a:endParaRPr lang="en-US" sz="2800" b="0" dirty="0">
              <a:solidFill>
                <a:schemeClr val="bg1"/>
              </a:solidFill>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2800" b="0" dirty="0">
                <a:solidFill>
                  <a:schemeClr val="bg1"/>
                </a:solidFill>
                <a:latin typeface="Calibri" panose="020F0502020204030204" pitchFamily="34" charset="0"/>
                <a:cs typeface="Calibri" panose="020F0502020204030204" pitchFamily="34" charset="0"/>
              </a:rPr>
              <a:t>Review expectations for students at event. There are many activities, so students do not generally move as a single class.</a:t>
            </a:r>
          </a:p>
          <a:p>
            <a:pPr algn="l"/>
            <a:endParaRPr lang="en-US" sz="2800" b="0" dirty="0">
              <a:solidFill>
                <a:schemeClr val="bg1"/>
              </a:solidFill>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2800" b="0" dirty="0">
                <a:solidFill>
                  <a:schemeClr val="bg1"/>
                </a:solidFill>
                <a:latin typeface="Calibri" panose="020F0502020204030204" pitchFamily="34" charset="0"/>
                <a:cs typeface="Calibri" panose="020F0502020204030204" pitchFamily="34" charset="0"/>
              </a:rPr>
              <a:t>Review exit plans: students leave DeVos and then go left then right at the bridge to cross the Grand River.</a:t>
            </a:r>
          </a:p>
          <a:p>
            <a:pPr algn="l"/>
            <a:endParaRPr lang="en-US" sz="2800" b="0" dirty="0">
              <a:solidFill>
                <a:schemeClr val="bg1"/>
              </a:solidFill>
              <a:latin typeface="Calibri" panose="020F0502020204030204" pitchFamily="34" charset="0"/>
              <a:cs typeface="Calibri" panose="020F0502020204030204" pitchFamily="34" charset="0"/>
            </a:endParaRPr>
          </a:p>
          <a:p>
            <a:pPr marL="285750" indent="-285750" algn="l">
              <a:buFont typeface="Arial" panose="020B0604020202020204" pitchFamily="34" charset="0"/>
              <a:buChar char="•"/>
            </a:pPr>
            <a:r>
              <a:rPr lang="en-US" sz="2800" u="sng" dirty="0">
                <a:solidFill>
                  <a:schemeClr val="bg1"/>
                </a:solidFill>
                <a:latin typeface="Calibri" panose="020F0502020204030204" pitchFamily="34" charset="0"/>
                <a:cs typeface="Calibri" panose="020F0502020204030204" pitchFamily="34" charset="0"/>
              </a:rPr>
              <a:t>Remember to bring lanyards and inserts!</a:t>
            </a:r>
          </a:p>
          <a:p>
            <a:pPr marL="0" marR="0" indent="0" algn="ctr" defTabSz="825500" rtl="0" fontAlgn="auto" latinLnBrk="1"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rgbClr val="FAC93D"/>
                </a:solidFill>
                <a:effectLst/>
                <a:uFillTx/>
                <a:latin typeface="+mj-lt"/>
                <a:ea typeface="+mj-ea"/>
                <a:cs typeface="+mj-cs"/>
                <a:sym typeface="Roboto Regular"/>
              </a:rPr>
              <a:t>Extra available at info desk</a:t>
            </a:r>
          </a:p>
        </p:txBody>
      </p:sp>
    </p:spTree>
    <p:extLst>
      <p:ext uri="{BB962C8B-B14F-4D97-AF65-F5344CB8AC3E}">
        <p14:creationId xmlns:p14="http://schemas.microsoft.com/office/powerpoint/2010/main" val="55111075"/>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010B13-945A-9B06-FBE5-791D750CBB6D}"/>
              </a:ext>
            </a:extLst>
          </p:cNvPr>
          <p:cNvSpPr txBox="1">
            <a:spLocks/>
          </p:cNvSpPr>
          <p:nvPr/>
        </p:nvSpPr>
        <p:spPr>
          <a:xfrm>
            <a:off x="263611" y="27432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dirty="0">
                <a:solidFill>
                  <a:schemeClr val="tx1"/>
                </a:solidFill>
                <a:latin typeface="Century Gothic" panose="020B0502020202020204" pitchFamily="34" charset="0"/>
              </a:rPr>
              <a:t>Arrival</a:t>
            </a:r>
            <a:br>
              <a:rPr lang="en-US" sz="4000" b="1" dirty="0">
                <a:solidFill>
                  <a:schemeClr val="tx1"/>
                </a:solidFill>
                <a:latin typeface="Century Gothic" panose="020B0502020202020204" pitchFamily="34" charset="0"/>
              </a:rPr>
            </a:br>
            <a:endParaRPr lang="en-US" sz="4000" b="1" dirty="0">
              <a:solidFill>
                <a:schemeClr val="tx1"/>
              </a:solidFill>
              <a:latin typeface="Century Gothic" panose="020B0502020202020204" pitchFamily="34" charset="0"/>
            </a:endParaRPr>
          </a:p>
        </p:txBody>
      </p:sp>
      <p:pic>
        <p:nvPicPr>
          <p:cNvPr id="3" name="Picture 2">
            <a:extLst>
              <a:ext uri="{FF2B5EF4-FFF2-40B4-BE49-F238E27FC236}">
                <a16:creationId xmlns:a16="http://schemas.microsoft.com/office/drawing/2014/main" id="{5A398D68-0C75-CF42-7F69-213CF2FFAAE5}"/>
              </a:ext>
            </a:extLst>
          </p:cNvPr>
          <p:cNvPicPr>
            <a:picLocks noChangeAspect="1"/>
          </p:cNvPicPr>
          <p:nvPr/>
        </p:nvPicPr>
        <p:blipFill rotWithShape="1">
          <a:blip r:embed="rId2"/>
          <a:srcRect t="14559" r="1695" b="7791"/>
          <a:stretch/>
        </p:blipFill>
        <p:spPr>
          <a:xfrm>
            <a:off x="4951288" y="246639"/>
            <a:ext cx="5908496" cy="6519720"/>
          </a:xfrm>
          <a:prstGeom prst="rect">
            <a:avLst/>
          </a:prstGeom>
        </p:spPr>
      </p:pic>
    </p:spTree>
    <p:extLst>
      <p:ext uri="{BB962C8B-B14F-4D97-AF65-F5344CB8AC3E}">
        <p14:creationId xmlns:p14="http://schemas.microsoft.com/office/powerpoint/2010/main" val="319738774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A99F40-218B-A52C-C52F-457D4A20914C}"/>
              </a:ext>
            </a:extLst>
          </p:cNvPr>
          <p:cNvSpPr txBox="1"/>
          <p:nvPr/>
        </p:nvSpPr>
        <p:spPr>
          <a:xfrm>
            <a:off x="4889183" y="155645"/>
            <a:ext cx="6097904" cy="193899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400" b="0" i="0" dirty="0">
                <a:solidFill>
                  <a:srgbClr val="000024"/>
                </a:solidFill>
                <a:effectLst/>
                <a:latin typeface="Calibri" panose="020F0502020204030204" pitchFamily="34" charset="0"/>
                <a:cs typeface="Calibri" panose="020F0502020204030204" pitchFamily="34" charset="0"/>
              </a:rPr>
              <a:t>Division Ave. will be closed from Fulton St. to Michigan Ave. from March-November.</a:t>
            </a:r>
          </a:p>
          <a:p>
            <a:endParaRPr lang="en-US" sz="2400" b="0" dirty="0">
              <a:solidFill>
                <a:srgbClr val="000024"/>
              </a:solidFill>
              <a:latin typeface="Calibri" panose="020F0502020204030204" pitchFamily="34" charset="0"/>
              <a:cs typeface="Calibri" panose="020F0502020204030204" pitchFamily="34" charset="0"/>
            </a:endParaRPr>
          </a:p>
          <a:p>
            <a:r>
              <a:rPr lang="en-US" sz="2400" b="0" dirty="0">
                <a:solidFill>
                  <a:srgbClr val="000024"/>
                </a:solidFill>
                <a:latin typeface="Calibri" panose="020F0502020204030204" pitchFamily="34" charset="0"/>
                <a:cs typeface="Calibri" panose="020F0502020204030204" pitchFamily="34" charset="0"/>
              </a:rPr>
              <a:t>Lyon St. NW will be closed (impacts DeVos parking lot entrances)</a:t>
            </a:r>
            <a:endParaRPr lang="en-US" sz="2400" dirty="0">
              <a:latin typeface="Calibri" panose="020F0502020204030204" pitchFamily="34" charset="0"/>
              <a:cs typeface="Calibri" panose="020F0502020204030204" pitchFamily="34" charset="0"/>
            </a:endParaRPr>
          </a:p>
        </p:txBody>
      </p:sp>
      <p:sp>
        <p:nvSpPr>
          <p:cNvPr id="4" name="Title 1">
            <a:extLst>
              <a:ext uri="{FF2B5EF4-FFF2-40B4-BE49-F238E27FC236}">
                <a16:creationId xmlns:a16="http://schemas.microsoft.com/office/drawing/2014/main" id="{DC367EFC-7A77-59E3-637A-F886EE0C3618}"/>
              </a:ext>
            </a:extLst>
          </p:cNvPr>
          <p:cNvSpPr txBox="1">
            <a:spLocks/>
          </p:cNvSpPr>
          <p:nvPr/>
        </p:nvSpPr>
        <p:spPr>
          <a:xfrm>
            <a:off x="263611" y="27432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dirty="0">
                <a:solidFill>
                  <a:schemeClr val="tx1"/>
                </a:solidFill>
                <a:latin typeface="Century Gothic" panose="020B0502020202020204" pitchFamily="34" charset="0"/>
              </a:rPr>
              <a:t>Road Closures</a:t>
            </a:r>
            <a:br>
              <a:rPr lang="en-US" sz="4000" b="1" dirty="0">
                <a:solidFill>
                  <a:schemeClr val="tx1"/>
                </a:solidFill>
                <a:latin typeface="Century Gothic" panose="020B0502020202020204" pitchFamily="34" charset="0"/>
              </a:rPr>
            </a:br>
            <a:endParaRPr lang="en-US" sz="4000" b="1" dirty="0">
              <a:solidFill>
                <a:schemeClr val="tx1"/>
              </a:solidFill>
              <a:latin typeface="Century Gothic" panose="020B0502020202020204" pitchFamily="34" charset="0"/>
            </a:endParaRPr>
          </a:p>
        </p:txBody>
      </p:sp>
      <p:pic>
        <p:nvPicPr>
          <p:cNvPr id="9" name="Picture 8">
            <a:extLst>
              <a:ext uri="{FF2B5EF4-FFF2-40B4-BE49-F238E27FC236}">
                <a16:creationId xmlns:a16="http://schemas.microsoft.com/office/drawing/2014/main" id="{2FF7C960-DB69-077A-A9BE-0177579166F6}"/>
              </a:ext>
            </a:extLst>
          </p:cNvPr>
          <p:cNvPicPr>
            <a:picLocks noChangeAspect="1"/>
          </p:cNvPicPr>
          <p:nvPr/>
        </p:nvPicPr>
        <p:blipFill>
          <a:blip r:embed="rId2"/>
          <a:stretch>
            <a:fillRect/>
          </a:stretch>
        </p:blipFill>
        <p:spPr>
          <a:xfrm>
            <a:off x="4135709" y="2139605"/>
            <a:ext cx="8030048" cy="4562750"/>
          </a:xfrm>
          <a:prstGeom prst="rect">
            <a:avLst/>
          </a:prstGeom>
        </p:spPr>
      </p:pic>
    </p:spTree>
    <p:extLst>
      <p:ext uri="{BB962C8B-B14F-4D97-AF65-F5344CB8AC3E}">
        <p14:creationId xmlns:p14="http://schemas.microsoft.com/office/powerpoint/2010/main" val="316915984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974B9E9-472B-3182-62EF-CEB8267D3A26}"/>
              </a:ext>
            </a:extLst>
          </p:cNvPr>
          <p:cNvSpPr txBox="1">
            <a:spLocks/>
          </p:cNvSpPr>
          <p:nvPr/>
        </p:nvSpPr>
        <p:spPr>
          <a:xfrm>
            <a:off x="263611" y="27432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dirty="0">
                <a:solidFill>
                  <a:schemeClr val="tx1"/>
                </a:solidFill>
                <a:latin typeface="Century Gothic" panose="020B0502020202020204" pitchFamily="34" charset="0"/>
              </a:rPr>
              <a:t>Arrival</a:t>
            </a:r>
            <a:r>
              <a:rPr lang="en-US" sz="4000" dirty="0">
                <a:solidFill>
                  <a:schemeClr val="tx1"/>
                </a:solidFill>
                <a:latin typeface="Century Gothic" panose="020B0502020202020204" pitchFamily="34" charset="0"/>
              </a:rPr>
              <a:t>: Greeting</a:t>
            </a:r>
            <a:endParaRPr lang="en-US" sz="4000" b="1" dirty="0">
              <a:solidFill>
                <a:schemeClr val="tx1"/>
              </a:solidFill>
              <a:latin typeface="Century Gothic" panose="020B0502020202020204" pitchFamily="34" charset="0"/>
            </a:endParaRPr>
          </a:p>
        </p:txBody>
      </p:sp>
      <p:pic>
        <p:nvPicPr>
          <p:cNvPr id="4" name="Picture 3">
            <a:extLst>
              <a:ext uri="{FF2B5EF4-FFF2-40B4-BE49-F238E27FC236}">
                <a16:creationId xmlns:a16="http://schemas.microsoft.com/office/drawing/2014/main" id="{11F9C521-8E4C-74D3-5BB0-007F59859CAD}"/>
              </a:ext>
            </a:extLst>
          </p:cNvPr>
          <p:cNvPicPr>
            <a:picLocks noChangeAspect="1"/>
          </p:cNvPicPr>
          <p:nvPr/>
        </p:nvPicPr>
        <p:blipFill>
          <a:blip r:embed="rId2"/>
          <a:stretch>
            <a:fillRect/>
          </a:stretch>
        </p:blipFill>
        <p:spPr>
          <a:xfrm>
            <a:off x="5616892" y="0"/>
            <a:ext cx="4544378" cy="6674248"/>
          </a:xfrm>
          <a:prstGeom prst="rect">
            <a:avLst/>
          </a:prstGeom>
        </p:spPr>
      </p:pic>
    </p:spTree>
    <p:extLst>
      <p:ext uri="{BB962C8B-B14F-4D97-AF65-F5344CB8AC3E}">
        <p14:creationId xmlns:p14="http://schemas.microsoft.com/office/powerpoint/2010/main" val="243172498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F0455-952A-3102-1746-E657610E86C5}"/>
              </a:ext>
            </a:extLst>
          </p:cNvPr>
          <p:cNvSpPr txBox="1">
            <a:spLocks/>
          </p:cNvSpPr>
          <p:nvPr/>
        </p:nvSpPr>
        <p:spPr>
          <a:xfrm>
            <a:off x="263611" y="27432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dirty="0">
                <a:solidFill>
                  <a:schemeClr val="tx1"/>
                </a:solidFill>
                <a:latin typeface="Century Gothic" panose="020B0502020202020204" pitchFamily="34" charset="0"/>
              </a:rPr>
              <a:t>Arrival</a:t>
            </a:r>
          </a:p>
        </p:txBody>
      </p:sp>
      <p:sp>
        <p:nvSpPr>
          <p:cNvPr id="6" name="Content Placeholder 2">
            <a:extLst>
              <a:ext uri="{FF2B5EF4-FFF2-40B4-BE49-F238E27FC236}">
                <a16:creationId xmlns:a16="http://schemas.microsoft.com/office/drawing/2014/main" id="{267EB5AB-E10D-4F52-BB61-F693D8B6FCC3}"/>
              </a:ext>
            </a:extLst>
          </p:cNvPr>
          <p:cNvSpPr txBox="1">
            <a:spLocks/>
          </p:cNvSpPr>
          <p:nvPr/>
        </p:nvSpPr>
        <p:spPr>
          <a:xfrm>
            <a:off x="4382530" y="489405"/>
            <a:ext cx="7809470" cy="6075392"/>
          </a:xfrm>
          <a:prstGeom prst="rect">
            <a:avLst/>
          </a:prstGeom>
        </p:spPr>
        <p:txBody>
          <a:bodyPr lIns="91440" tIns="45720" rIns="91440" bIns="45720" anchor="t">
            <a:noAutofit/>
          </a:bodyPr>
          <a:lstStyle>
            <a:lvl1pPr algn="ctr" defTabSz="292100" eaLnBrk="1" hangingPunct="1">
              <a:defRPr sz="3000" b="1">
                <a:solidFill>
                  <a:srgbClr val="FAC93D"/>
                </a:solidFill>
                <a:latin typeface="+mj-lt"/>
                <a:ea typeface="+mj-ea"/>
                <a:cs typeface="+mj-cs"/>
                <a:sym typeface="Roboto Regular"/>
              </a:defRPr>
            </a:lvl1pPr>
            <a:lvl2pPr indent="114300" algn="ctr" defTabSz="292100" eaLnBrk="1" hangingPunct="1">
              <a:defRPr sz="3000" b="1">
                <a:solidFill>
                  <a:srgbClr val="FAC93D"/>
                </a:solidFill>
                <a:latin typeface="+mj-lt"/>
                <a:ea typeface="+mj-ea"/>
                <a:cs typeface="+mj-cs"/>
                <a:sym typeface="Roboto Regular"/>
              </a:defRPr>
            </a:lvl2pPr>
            <a:lvl3pPr indent="228600" algn="ctr" defTabSz="292100" eaLnBrk="1" hangingPunct="1">
              <a:defRPr sz="3000" b="1">
                <a:solidFill>
                  <a:srgbClr val="FAC93D"/>
                </a:solidFill>
                <a:latin typeface="+mj-lt"/>
                <a:ea typeface="+mj-ea"/>
                <a:cs typeface="+mj-cs"/>
                <a:sym typeface="Roboto Regular"/>
              </a:defRPr>
            </a:lvl3pPr>
            <a:lvl4pPr indent="342900" algn="ctr" defTabSz="292100" eaLnBrk="1" hangingPunct="1">
              <a:defRPr sz="3000" b="1">
                <a:solidFill>
                  <a:srgbClr val="FAC93D"/>
                </a:solidFill>
                <a:latin typeface="+mj-lt"/>
                <a:ea typeface="+mj-ea"/>
                <a:cs typeface="+mj-cs"/>
                <a:sym typeface="Roboto Regular"/>
              </a:defRPr>
            </a:lvl4pPr>
            <a:lvl5pPr indent="457200" algn="ctr" defTabSz="292100" eaLnBrk="1" hangingPunct="1">
              <a:defRPr sz="3000" b="1">
                <a:solidFill>
                  <a:srgbClr val="FAC93D"/>
                </a:solidFill>
                <a:latin typeface="+mj-lt"/>
                <a:ea typeface="+mj-ea"/>
                <a:cs typeface="+mj-cs"/>
                <a:sym typeface="Roboto Regular"/>
              </a:defRPr>
            </a:lvl5pPr>
            <a:lvl6pPr indent="571500" algn="ctr" defTabSz="292100" eaLnBrk="1" hangingPunct="1">
              <a:defRPr sz="3000" b="1">
                <a:solidFill>
                  <a:srgbClr val="FAC93D"/>
                </a:solidFill>
                <a:latin typeface="+mj-lt"/>
                <a:ea typeface="+mj-ea"/>
                <a:cs typeface="+mj-cs"/>
                <a:sym typeface="Roboto Regular"/>
              </a:defRPr>
            </a:lvl6pPr>
            <a:lvl7pPr indent="685800" algn="ctr" defTabSz="292100" eaLnBrk="1" hangingPunct="1">
              <a:defRPr sz="3000" b="1">
                <a:solidFill>
                  <a:srgbClr val="FAC93D"/>
                </a:solidFill>
                <a:latin typeface="+mj-lt"/>
                <a:ea typeface="+mj-ea"/>
                <a:cs typeface="+mj-cs"/>
                <a:sym typeface="Roboto Regular"/>
              </a:defRPr>
            </a:lvl7pPr>
            <a:lvl8pPr indent="800100" algn="ctr" defTabSz="292100" eaLnBrk="1" hangingPunct="1">
              <a:defRPr sz="3000" b="1">
                <a:solidFill>
                  <a:srgbClr val="FAC93D"/>
                </a:solidFill>
                <a:latin typeface="+mj-lt"/>
                <a:ea typeface="+mj-ea"/>
                <a:cs typeface="+mj-cs"/>
                <a:sym typeface="Roboto Regular"/>
              </a:defRPr>
            </a:lvl8pPr>
            <a:lvl9pPr indent="914400" algn="ctr" defTabSz="292100" eaLnBrk="1" hangingPunct="1">
              <a:defRPr sz="3000" b="1">
                <a:solidFill>
                  <a:srgbClr val="FAC93D"/>
                </a:solidFill>
                <a:latin typeface="+mj-lt"/>
                <a:ea typeface="+mj-ea"/>
                <a:cs typeface="+mj-cs"/>
                <a:sym typeface="Roboto Regular"/>
              </a:defRPr>
            </a:lvl9pPr>
          </a:lstStyle>
          <a:p>
            <a:pPr marL="457200" indent="-457200" algn="l">
              <a:spcAft>
                <a:spcPts val="1800"/>
              </a:spcAft>
              <a:buFont typeface="Arial"/>
              <a:buChar char="•"/>
            </a:pPr>
            <a:r>
              <a:rPr lang="en-US" sz="2400" b="0" dirty="0">
                <a:solidFill>
                  <a:schemeClr val="bg1">
                    <a:lumMod val="95000"/>
                    <a:lumOff val="5000"/>
                  </a:schemeClr>
                </a:solidFill>
                <a:latin typeface="Calibri"/>
                <a:cs typeface="Calibri"/>
              </a:rPr>
              <a:t>Every student and chaperone should have lanyard</a:t>
            </a:r>
          </a:p>
          <a:p>
            <a:pPr marL="457200" indent="-457200" algn="l">
              <a:spcAft>
                <a:spcPts val="1800"/>
              </a:spcAft>
              <a:buFont typeface="Arial"/>
              <a:buChar char="•"/>
            </a:pPr>
            <a:r>
              <a:rPr lang="en-US" sz="2400" b="0" dirty="0">
                <a:solidFill>
                  <a:schemeClr val="bg1">
                    <a:lumMod val="95000"/>
                    <a:lumOff val="5000"/>
                  </a:schemeClr>
                </a:solidFill>
                <a:latin typeface="Calibri"/>
                <a:cs typeface="Calibri"/>
              </a:rPr>
              <a:t>Chaperone will complete survey questions on mobile phone using QR code</a:t>
            </a:r>
          </a:p>
          <a:p>
            <a:pPr marL="457200" indent="-457200" algn="l">
              <a:spcAft>
                <a:spcPts val="1800"/>
              </a:spcAft>
              <a:buFont typeface="Arial"/>
              <a:buChar char="•"/>
            </a:pPr>
            <a:r>
              <a:rPr lang="en-US" sz="2400" b="0" dirty="0">
                <a:solidFill>
                  <a:schemeClr val="bg1">
                    <a:lumMod val="95000"/>
                    <a:lumOff val="5000"/>
                  </a:schemeClr>
                </a:solidFill>
                <a:latin typeface="Calibri"/>
                <a:ea typeface="Calibri"/>
                <a:cs typeface="Calibri"/>
              </a:rPr>
              <a:t>Arrive to DeVos Place and in exchange for information about number of students, you will receive:</a:t>
            </a:r>
          </a:p>
          <a:p>
            <a:pPr algn="l"/>
            <a:r>
              <a:rPr lang="en-US" sz="2400" dirty="0">
                <a:solidFill>
                  <a:schemeClr val="bg1">
                    <a:lumMod val="95000"/>
                    <a:lumOff val="5000"/>
                  </a:schemeClr>
                </a:solidFill>
                <a:latin typeface="Calibri"/>
                <a:cs typeface="Calibri"/>
              </a:rPr>
              <a:t>		</a:t>
            </a:r>
            <a:r>
              <a:rPr lang="en-US" sz="2400" b="0" dirty="0">
                <a:solidFill>
                  <a:schemeClr val="bg1">
                    <a:lumMod val="95000"/>
                    <a:lumOff val="5000"/>
                  </a:schemeClr>
                </a:solidFill>
                <a:latin typeface="Calibri"/>
                <a:cs typeface="Calibri"/>
              </a:rPr>
              <a:t>1. School sign to gather after MiCareerQuest with</a:t>
            </a:r>
          </a:p>
          <a:p>
            <a:pPr algn="l"/>
            <a:r>
              <a:rPr lang="en-US" sz="2400" b="0" dirty="0">
                <a:solidFill>
                  <a:schemeClr val="bg1">
                    <a:lumMod val="95000"/>
                    <a:lumOff val="5000"/>
                  </a:schemeClr>
                </a:solidFill>
                <a:latin typeface="Calibri"/>
                <a:cs typeface="Calibri"/>
              </a:rPr>
              <a:t>		2. Surveys to give to students on bus ride home</a:t>
            </a:r>
          </a:p>
          <a:p>
            <a:pPr algn="l"/>
            <a:r>
              <a:rPr lang="en-US" sz="2400" b="0" dirty="0">
                <a:solidFill>
                  <a:schemeClr val="bg1">
                    <a:lumMod val="95000"/>
                    <a:lumOff val="5000"/>
                  </a:schemeClr>
                </a:solidFill>
                <a:latin typeface="Calibri"/>
                <a:cs typeface="Calibri"/>
              </a:rPr>
              <a:t>		3. </a:t>
            </a:r>
            <a:r>
              <a:rPr lang="en-US" sz="2400" b="0" dirty="0" err="1">
                <a:solidFill>
                  <a:schemeClr val="bg1">
                    <a:lumMod val="95000"/>
                    <a:lumOff val="5000"/>
                  </a:schemeClr>
                </a:solidFill>
                <a:latin typeface="Calibri"/>
                <a:cs typeface="Calibri"/>
              </a:rPr>
              <a:t>MiCareerQuest</a:t>
            </a:r>
            <a:r>
              <a:rPr lang="en-US" sz="2400" b="0" dirty="0">
                <a:solidFill>
                  <a:schemeClr val="bg1">
                    <a:lumMod val="95000"/>
                    <a:lumOff val="5000"/>
                  </a:schemeClr>
                </a:solidFill>
                <a:latin typeface="Calibri"/>
                <a:cs typeface="Calibri"/>
              </a:rPr>
              <a:t> backpacks for all students</a:t>
            </a:r>
          </a:p>
          <a:p>
            <a:pPr marL="342900" lvl="1" indent="-342900" algn="l">
              <a:buFont typeface="Arial"/>
              <a:buChar char="•"/>
            </a:pPr>
            <a:endParaRPr lang="en-US" sz="2400" b="0" dirty="0">
              <a:solidFill>
                <a:schemeClr val="bg1">
                  <a:lumMod val="95000"/>
                  <a:lumOff val="5000"/>
                </a:schemeClr>
              </a:solidFill>
              <a:latin typeface="Calibri"/>
              <a:cs typeface="Calibri"/>
            </a:endParaRPr>
          </a:p>
          <a:p>
            <a:pPr marL="457200" indent="-457200" algn="l">
              <a:spcAft>
                <a:spcPts val="1800"/>
              </a:spcAft>
              <a:buFont typeface="Arial"/>
              <a:buChar char="•"/>
            </a:pPr>
            <a:r>
              <a:rPr lang="en-US" sz="2400" u="sng" dirty="0">
                <a:solidFill>
                  <a:schemeClr val="bg1">
                    <a:lumMod val="95000"/>
                    <a:lumOff val="5000"/>
                  </a:schemeClr>
                </a:solidFill>
                <a:latin typeface="Calibri"/>
                <a:cs typeface="Calibri"/>
              </a:rPr>
              <a:t>No outside backpacks allowed</a:t>
            </a:r>
            <a:r>
              <a:rPr lang="en-US" sz="2400" b="0" dirty="0">
                <a:solidFill>
                  <a:schemeClr val="bg1">
                    <a:lumMod val="95000"/>
                    <a:lumOff val="5000"/>
                  </a:schemeClr>
                </a:solidFill>
                <a:latin typeface="Calibri"/>
                <a:cs typeface="Calibri"/>
              </a:rPr>
              <a:t>: One chaperone should bring a backpack to hold their sign during </a:t>
            </a:r>
            <a:r>
              <a:rPr lang="en-US" sz="2400" b="0" dirty="0" err="1">
                <a:solidFill>
                  <a:schemeClr val="bg1">
                    <a:lumMod val="95000"/>
                    <a:lumOff val="5000"/>
                  </a:schemeClr>
                </a:solidFill>
                <a:latin typeface="Calibri"/>
                <a:cs typeface="Calibri"/>
              </a:rPr>
              <a:t>MiCareerQuest</a:t>
            </a:r>
            <a:r>
              <a:rPr lang="en-US" sz="2400" b="0" dirty="0">
                <a:solidFill>
                  <a:schemeClr val="bg1">
                    <a:lumMod val="95000"/>
                    <a:lumOff val="5000"/>
                  </a:schemeClr>
                </a:solidFill>
                <a:latin typeface="Calibri"/>
                <a:cs typeface="Calibri"/>
              </a:rPr>
              <a:t>. Medical devices and medical products are allowed, but all bags, including chaperone bag, </a:t>
            </a:r>
            <a:r>
              <a:rPr lang="en-US" sz="2400" u="sng" dirty="0">
                <a:solidFill>
                  <a:schemeClr val="bg1">
                    <a:lumMod val="95000"/>
                    <a:lumOff val="5000"/>
                  </a:schemeClr>
                </a:solidFill>
                <a:latin typeface="Calibri"/>
                <a:cs typeface="Calibri"/>
              </a:rPr>
              <a:t>subject to inspection.</a:t>
            </a:r>
          </a:p>
          <a:p>
            <a:pPr lvl="1" indent="0" algn="l"/>
            <a:endParaRPr lang="en-US" sz="2400" b="0" dirty="0">
              <a:solidFill>
                <a:schemeClr val="bg1">
                  <a:lumMod val="95000"/>
                  <a:lumOff val="5000"/>
                </a:schemeClr>
              </a:solidFill>
              <a:latin typeface="Calibri"/>
              <a:cs typeface="Calibri"/>
            </a:endParaRPr>
          </a:p>
          <a:p>
            <a:pPr marL="43815" lvl="1" indent="0" algn="l"/>
            <a:endParaRPr lang="en-US" sz="2400" b="0" dirty="0">
              <a:solidFill>
                <a:schemeClr val="bg1">
                  <a:lumMod val="95000"/>
                  <a:lumOff val="5000"/>
                </a:schemeClr>
              </a:solidFill>
              <a:latin typeface="Calibri" panose="020F0502020204030204" pitchFamily="34" charset="0"/>
              <a:cs typeface="Calibri" panose="020F0502020204030204" pitchFamily="34" charset="0"/>
            </a:endParaRPr>
          </a:p>
          <a:p>
            <a:pPr lvl="1" indent="0" algn="l"/>
            <a:endParaRPr lang="en-US" sz="2400" b="0" dirty="0">
              <a:solidFill>
                <a:schemeClr val="bg1">
                  <a:lumMod val="95000"/>
                  <a:lumOff val="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103476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8849648-F16A-C203-7DF1-7B5AC6BE71C4}"/>
              </a:ext>
            </a:extLst>
          </p:cNvPr>
          <p:cNvPicPr>
            <a:picLocks noChangeAspect="1"/>
          </p:cNvPicPr>
          <p:nvPr/>
        </p:nvPicPr>
        <p:blipFill rotWithShape="1">
          <a:blip r:embed="rId2"/>
          <a:srcRect t="9375"/>
          <a:stretch/>
        </p:blipFill>
        <p:spPr>
          <a:xfrm>
            <a:off x="5788632" y="243155"/>
            <a:ext cx="4650882" cy="5638800"/>
          </a:xfrm>
          <a:prstGeom prst="rect">
            <a:avLst/>
          </a:prstGeom>
        </p:spPr>
      </p:pic>
      <p:sp>
        <p:nvSpPr>
          <p:cNvPr id="3" name="Title 1">
            <a:extLst>
              <a:ext uri="{FF2B5EF4-FFF2-40B4-BE49-F238E27FC236}">
                <a16:creationId xmlns:a16="http://schemas.microsoft.com/office/drawing/2014/main" id="{A0F5A212-3C9D-639E-50CB-4DBBE2B0FD6A}"/>
              </a:ext>
            </a:extLst>
          </p:cNvPr>
          <p:cNvSpPr txBox="1">
            <a:spLocks/>
          </p:cNvSpPr>
          <p:nvPr/>
        </p:nvSpPr>
        <p:spPr>
          <a:xfrm>
            <a:off x="263611" y="27432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dirty="0">
                <a:solidFill>
                  <a:schemeClr val="tx1"/>
                </a:solidFill>
                <a:latin typeface="Century Gothic" panose="020B0502020202020204" pitchFamily="34" charset="0"/>
              </a:rPr>
              <a:t>Bus Parking</a:t>
            </a:r>
            <a:br>
              <a:rPr lang="en-US" sz="4000" b="1" dirty="0">
                <a:solidFill>
                  <a:schemeClr val="tx1"/>
                </a:solidFill>
                <a:latin typeface="Century Gothic" panose="020B0502020202020204" pitchFamily="34" charset="0"/>
              </a:rPr>
            </a:br>
            <a:endParaRPr lang="en-US" sz="4000" b="1" dirty="0">
              <a:solidFill>
                <a:schemeClr val="tx1"/>
              </a:solidFill>
              <a:latin typeface="Century Gothic" panose="020B0502020202020204" pitchFamily="34" charset="0"/>
            </a:endParaRPr>
          </a:p>
        </p:txBody>
      </p:sp>
      <p:sp>
        <p:nvSpPr>
          <p:cNvPr id="4" name="TextBox 3">
            <a:extLst>
              <a:ext uri="{FF2B5EF4-FFF2-40B4-BE49-F238E27FC236}">
                <a16:creationId xmlns:a16="http://schemas.microsoft.com/office/drawing/2014/main" id="{BCA77B9E-035C-2237-21B1-876304E2EA7A}"/>
              </a:ext>
            </a:extLst>
          </p:cNvPr>
          <p:cNvSpPr txBox="1"/>
          <p:nvPr/>
        </p:nvSpPr>
        <p:spPr>
          <a:xfrm>
            <a:off x="5039833" y="5865922"/>
            <a:ext cx="6071190" cy="96436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chemeClr val="bg1"/>
                </a:solidFill>
                <a:effectLst/>
                <a:uFillTx/>
                <a:latin typeface="+mj-lt"/>
                <a:ea typeface="+mj-ea"/>
                <a:cs typeface="+mj-cs"/>
                <a:sym typeface="Roboto Regular"/>
              </a:rPr>
              <a:t>Get bus driver’s phone number to </a:t>
            </a:r>
          </a:p>
          <a:p>
            <a:pPr marL="0" marR="0" indent="0" algn="ctr" defTabSz="825500" rtl="0" fontAlgn="auto" latinLnBrk="1"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chemeClr val="bg1"/>
                </a:solidFill>
                <a:effectLst/>
                <a:uFillTx/>
                <a:latin typeface="+mj-lt"/>
                <a:ea typeface="+mj-ea"/>
                <a:cs typeface="+mj-cs"/>
                <a:sym typeface="Roboto Regular"/>
              </a:rPr>
              <a:t>reconnect after event</a:t>
            </a:r>
          </a:p>
        </p:txBody>
      </p:sp>
    </p:spTree>
    <p:extLst>
      <p:ext uri="{BB962C8B-B14F-4D97-AF65-F5344CB8AC3E}">
        <p14:creationId xmlns:p14="http://schemas.microsoft.com/office/powerpoint/2010/main" val="63872305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9C7C6-289C-92FD-74E1-D9D5699B529B}"/>
              </a:ext>
            </a:extLst>
          </p:cNvPr>
          <p:cNvSpPr txBox="1">
            <a:spLocks/>
          </p:cNvSpPr>
          <p:nvPr/>
        </p:nvSpPr>
        <p:spPr>
          <a:xfrm>
            <a:off x="263611" y="27432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dirty="0">
                <a:solidFill>
                  <a:schemeClr val="tx1"/>
                </a:solidFill>
                <a:latin typeface="Century Gothic" panose="020B0502020202020204" pitchFamily="34" charset="0"/>
              </a:rPr>
              <a:t>Student Experience</a:t>
            </a:r>
            <a:br>
              <a:rPr lang="en-US" sz="4000" b="1" dirty="0">
                <a:solidFill>
                  <a:schemeClr val="tx1"/>
                </a:solidFill>
                <a:latin typeface="Century Gothic" panose="020B0502020202020204" pitchFamily="34" charset="0"/>
              </a:rPr>
            </a:br>
            <a:endParaRPr lang="en-US" sz="4000" b="1" dirty="0">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57AB715-2CBB-8D6D-2A7C-138BDAC6C2C1}"/>
              </a:ext>
            </a:extLst>
          </p:cNvPr>
          <p:cNvSpPr txBox="1">
            <a:spLocks/>
          </p:cNvSpPr>
          <p:nvPr/>
        </p:nvSpPr>
        <p:spPr>
          <a:xfrm>
            <a:off x="4475747" y="304800"/>
            <a:ext cx="7753323" cy="3328994"/>
          </a:xfrm>
          <a:prstGeom prst="rect">
            <a:avLst/>
          </a:prstGeom>
        </p:spPr>
        <p:txBody>
          <a:bodyPr lIns="91440" tIns="45720" rIns="91440" bIns="45720" anchor="t">
            <a:normAutofit lnSpcReduction="10000"/>
          </a:bodyPr>
          <a:lstStyle>
            <a:lvl1pPr algn="ctr" defTabSz="292100" eaLnBrk="1" hangingPunct="1">
              <a:defRPr sz="3000" b="1">
                <a:solidFill>
                  <a:srgbClr val="FAC93D"/>
                </a:solidFill>
                <a:latin typeface="+mj-lt"/>
                <a:ea typeface="+mj-ea"/>
                <a:cs typeface="+mj-cs"/>
                <a:sym typeface="Roboto Regular"/>
              </a:defRPr>
            </a:lvl1pPr>
            <a:lvl2pPr indent="114300" algn="ctr" defTabSz="292100" eaLnBrk="1" hangingPunct="1">
              <a:defRPr sz="3000" b="1">
                <a:solidFill>
                  <a:srgbClr val="FAC93D"/>
                </a:solidFill>
                <a:latin typeface="+mj-lt"/>
                <a:ea typeface="+mj-ea"/>
                <a:cs typeface="+mj-cs"/>
                <a:sym typeface="Roboto Regular"/>
              </a:defRPr>
            </a:lvl2pPr>
            <a:lvl3pPr indent="228600" algn="ctr" defTabSz="292100" eaLnBrk="1" hangingPunct="1">
              <a:defRPr sz="3000" b="1">
                <a:solidFill>
                  <a:srgbClr val="FAC93D"/>
                </a:solidFill>
                <a:latin typeface="+mj-lt"/>
                <a:ea typeface="+mj-ea"/>
                <a:cs typeface="+mj-cs"/>
                <a:sym typeface="Roboto Regular"/>
              </a:defRPr>
            </a:lvl3pPr>
            <a:lvl4pPr indent="342900" algn="ctr" defTabSz="292100" eaLnBrk="1" hangingPunct="1">
              <a:defRPr sz="3000" b="1">
                <a:solidFill>
                  <a:srgbClr val="FAC93D"/>
                </a:solidFill>
                <a:latin typeface="+mj-lt"/>
                <a:ea typeface="+mj-ea"/>
                <a:cs typeface="+mj-cs"/>
                <a:sym typeface="Roboto Regular"/>
              </a:defRPr>
            </a:lvl4pPr>
            <a:lvl5pPr indent="457200" algn="ctr" defTabSz="292100" eaLnBrk="1" hangingPunct="1">
              <a:defRPr sz="3000" b="1">
                <a:solidFill>
                  <a:srgbClr val="FAC93D"/>
                </a:solidFill>
                <a:latin typeface="+mj-lt"/>
                <a:ea typeface="+mj-ea"/>
                <a:cs typeface="+mj-cs"/>
                <a:sym typeface="Roboto Regular"/>
              </a:defRPr>
            </a:lvl5pPr>
            <a:lvl6pPr indent="571500" algn="ctr" defTabSz="292100" eaLnBrk="1" hangingPunct="1">
              <a:defRPr sz="3000" b="1">
                <a:solidFill>
                  <a:srgbClr val="FAC93D"/>
                </a:solidFill>
                <a:latin typeface="+mj-lt"/>
                <a:ea typeface="+mj-ea"/>
                <a:cs typeface="+mj-cs"/>
                <a:sym typeface="Roboto Regular"/>
              </a:defRPr>
            </a:lvl6pPr>
            <a:lvl7pPr indent="685800" algn="ctr" defTabSz="292100" eaLnBrk="1" hangingPunct="1">
              <a:defRPr sz="3000" b="1">
                <a:solidFill>
                  <a:srgbClr val="FAC93D"/>
                </a:solidFill>
                <a:latin typeface="+mj-lt"/>
                <a:ea typeface="+mj-ea"/>
                <a:cs typeface="+mj-cs"/>
                <a:sym typeface="Roboto Regular"/>
              </a:defRPr>
            </a:lvl7pPr>
            <a:lvl8pPr indent="800100" algn="ctr" defTabSz="292100" eaLnBrk="1" hangingPunct="1">
              <a:defRPr sz="3000" b="1">
                <a:solidFill>
                  <a:srgbClr val="FAC93D"/>
                </a:solidFill>
                <a:latin typeface="+mj-lt"/>
                <a:ea typeface="+mj-ea"/>
                <a:cs typeface="+mj-cs"/>
                <a:sym typeface="Roboto Regular"/>
              </a:defRPr>
            </a:lvl8pPr>
            <a:lvl9pPr indent="914400" algn="ctr" defTabSz="292100" eaLnBrk="1" hangingPunct="1">
              <a:defRPr sz="3000" b="1">
                <a:solidFill>
                  <a:srgbClr val="FAC93D"/>
                </a:solidFill>
                <a:latin typeface="+mj-lt"/>
                <a:ea typeface="+mj-ea"/>
                <a:cs typeface="+mj-cs"/>
                <a:sym typeface="Roboto Regular"/>
              </a:defRPr>
            </a:lvl9pPr>
          </a:lstStyle>
          <a:p>
            <a:pPr algn="l"/>
            <a:r>
              <a:rPr lang="en-US" sz="2400" b="0" dirty="0">
                <a:solidFill>
                  <a:schemeClr val="bg1">
                    <a:lumMod val="95000"/>
                    <a:lumOff val="5000"/>
                  </a:schemeClr>
                </a:solidFill>
                <a:latin typeface="Calibri"/>
                <a:ea typeface="+mj-lt"/>
                <a:cs typeface="Calibri"/>
              </a:rPr>
              <a:t>Students come in from one of three sessions:</a:t>
            </a:r>
            <a:endParaRPr lang="en-US" b="0" dirty="0">
              <a:solidFill>
                <a:schemeClr val="bg1">
                  <a:lumMod val="95000"/>
                  <a:lumOff val="5000"/>
                </a:schemeClr>
              </a:solidFill>
              <a:latin typeface="Calibri"/>
              <a:cs typeface="Calibri"/>
            </a:endParaRPr>
          </a:p>
          <a:p>
            <a:pPr lvl="2" algn="l"/>
            <a:r>
              <a:rPr lang="en-US" sz="2400" b="0" dirty="0">
                <a:solidFill>
                  <a:schemeClr val="bg1">
                    <a:lumMod val="95000"/>
                    <a:lumOff val="5000"/>
                  </a:schemeClr>
                </a:solidFill>
                <a:latin typeface="Calibri"/>
                <a:ea typeface="+mj-lt"/>
                <a:cs typeface="Calibri"/>
              </a:rPr>
              <a:t>8:30 am – 10:15 am</a:t>
            </a:r>
            <a:endParaRPr lang="en-US" b="0" dirty="0">
              <a:solidFill>
                <a:schemeClr val="bg1">
                  <a:lumMod val="95000"/>
                  <a:lumOff val="5000"/>
                </a:schemeClr>
              </a:solidFill>
            </a:endParaRPr>
          </a:p>
          <a:p>
            <a:pPr lvl="2" algn="l"/>
            <a:r>
              <a:rPr lang="en-US" sz="2400" b="0" dirty="0">
                <a:solidFill>
                  <a:schemeClr val="bg1">
                    <a:lumMod val="95000"/>
                    <a:lumOff val="5000"/>
                  </a:schemeClr>
                </a:solidFill>
                <a:latin typeface="Calibri"/>
                <a:ea typeface="+mj-lt"/>
                <a:cs typeface="Calibri"/>
              </a:rPr>
              <a:t>10:15 am – noon</a:t>
            </a:r>
            <a:endParaRPr lang="en-US" b="0" dirty="0">
              <a:solidFill>
                <a:schemeClr val="bg1">
                  <a:lumMod val="95000"/>
                  <a:lumOff val="5000"/>
                </a:schemeClr>
              </a:solidFill>
            </a:endParaRPr>
          </a:p>
          <a:p>
            <a:pPr lvl="1" indent="0" algn="l"/>
            <a:r>
              <a:rPr lang="en-US" sz="2400" b="0" dirty="0">
                <a:solidFill>
                  <a:schemeClr val="bg1">
                    <a:lumMod val="95000"/>
                    <a:lumOff val="5000"/>
                  </a:schemeClr>
                </a:solidFill>
                <a:latin typeface="Calibri"/>
                <a:ea typeface="+mj-lt"/>
                <a:cs typeface="Calibri"/>
              </a:rPr>
              <a:t>    noon – 1:45 pm</a:t>
            </a:r>
            <a:endParaRPr lang="en-US" sz="2400" b="0" dirty="0">
              <a:solidFill>
                <a:schemeClr val="bg1">
                  <a:lumMod val="95000"/>
                  <a:lumOff val="5000"/>
                </a:schemeClr>
              </a:solidFill>
              <a:latin typeface="Calibri" panose="020F0502020204030204" pitchFamily="34" charset="0"/>
              <a:cs typeface="Calibri" panose="020F0502020204030204" pitchFamily="34" charset="0"/>
            </a:endParaRPr>
          </a:p>
          <a:p>
            <a:pPr marL="43815" lvl="1" indent="0" algn="l"/>
            <a:endParaRPr lang="en-US" sz="2400" b="0" dirty="0">
              <a:solidFill>
                <a:schemeClr val="bg1">
                  <a:lumMod val="95000"/>
                  <a:lumOff val="5000"/>
                </a:schemeClr>
              </a:solidFill>
              <a:latin typeface="Calibri"/>
              <a:cs typeface="Calibri"/>
            </a:endParaRPr>
          </a:p>
          <a:p>
            <a:pPr marL="43815" lvl="1" indent="0" algn="l"/>
            <a:endParaRPr lang="en-US" sz="2400" b="0" dirty="0">
              <a:solidFill>
                <a:schemeClr val="bg1">
                  <a:lumMod val="95000"/>
                  <a:lumOff val="5000"/>
                </a:schemeClr>
              </a:solidFill>
              <a:latin typeface="Calibri"/>
              <a:cs typeface="Calibri"/>
            </a:endParaRPr>
          </a:p>
          <a:p>
            <a:pPr marL="43815" lvl="1" indent="0" algn="l"/>
            <a:endParaRPr lang="en-US" sz="2400" b="0" dirty="0">
              <a:solidFill>
                <a:schemeClr val="bg1">
                  <a:lumMod val="95000"/>
                  <a:lumOff val="5000"/>
                </a:schemeClr>
              </a:solidFill>
              <a:latin typeface="Calibri"/>
              <a:cs typeface="Calibri"/>
            </a:endParaRPr>
          </a:p>
          <a:p>
            <a:pPr marL="43815" lvl="1" indent="0" algn="l"/>
            <a:r>
              <a:rPr lang="en-US" sz="2400" b="0" dirty="0">
                <a:solidFill>
                  <a:schemeClr val="bg1">
                    <a:lumMod val="95000"/>
                    <a:lumOff val="5000"/>
                  </a:schemeClr>
                </a:solidFill>
                <a:latin typeface="Calibri"/>
                <a:cs typeface="Calibri"/>
              </a:rPr>
              <a:t>Students start in one of the exhibit spaces and move throughout the hall to experience all six industries.</a:t>
            </a:r>
          </a:p>
          <a:p>
            <a:pPr lvl="1" indent="0" algn="l"/>
            <a:endParaRPr lang="en-US" sz="2400" b="0" dirty="0">
              <a:solidFill>
                <a:schemeClr val="bg1">
                  <a:lumMod val="95000"/>
                  <a:lumOff val="5000"/>
                </a:schemeClr>
              </a:solidFill>
              <a:latin typeface="Calibri" panose="020F0502020204030204" pitchFamily="34" charset="0"/>
              <a:cs typeface="Calibri" panose="020F0502020204030204" pitchFamily="34" charset="0"/>
            </a:endParaRPr>
          </a:p>
        </p:txBody>
      </p:sp>
      <p:pic>
        <p:nvPicPr>
          <p:cNvPr id="5" name="Picture 4" descr="A picture containing person, yellow&#10;&#10;Description automatically generated">
            <a:extLst>
              <a:ext uri="{FF2B5EF4-FFF2-40B4-BE49-F238E27FC236}">
                <a16:creationId xmlns:a16="http://schemas.microsoft.com/office/drawing/2014/main" id="{19D4994A-738A-08F9-BB08-A418A52137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633794"/>
            <a:ext cx="2164492" cy="3248012"/>
          </a:xfrm>
          <a:prstGeom prst="rect">
            <a:avLst/>
          </a:prstGeom>
        </p:spPr>
      </p:pic>
      <p:pic>
        <p:nvPicPr>
          <p:cNvPr id="7" name="Picture 6" descr="A picture containing person, indoor, group&#10;&#10;Description automatically generated">
            <a:extLst>
              <a:ext uri="{FF2B5EF4-FFF2-40B4-BE49-F238E27FC236}">
                <a16:creationId xmlns:a16="http://schemas.microsoft.com/office/drawing/2014/main" id="{D9473052-1187-DC69-ACC3-3591673F913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1081" y="3657600"/>
            <a:ext cx="4343400" cy="2895600"/>
          </a:xfrm>
          <a:prstGeom prst="rect">
            <a:avLst/>
          </a:prstGeom>
        </p:spPr>
      </p:pic>
    </p:spTree>
    <p:extLst>
      <p:ext uri="{BB962C8B-B14F-4D97-AF65-F5344CB8AC3E}">
        <p14:creationId xmlns:p14="http://schemas.microsoft.com/office/powerpoint/2010/main" val="91638907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BC62D-CA92-40A1-9CCC-D2C16616E366}"/>
              </a:ext>
            </a:extLst>
          </p:cNvPr>
          <p:cNvSpPr txBox="1">
            <a:spLocks/>
          </p:cNvSpPr>
          <p:nvPr/>
        </p:nvSpPr>
        <p:spPr>
          <a:xfrm>
            <a:off x="685800" y="342899"/>
            <a:ext cx="9944818" cy="685800"/>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a:solidFill>
                <a:srgbClr val="3F5766"/>
              </a:solidFill>
              <a:latin typeface="Century Gothic" panose="020B0502020202020204" pitchFamily="34" charset="0"/>
              <a:cs typeface="Calibri" panose="020F0502020204030204" pitchFamily="34" charset="0"/>
            </a:endParaRPr>
          </a:p>
        </p:txBody>
      </p:sp>
      <p:sp>
        <p:nvSpPr>
          <p:cNvPr id="16" name="Title 3">
            <a:extLst>
              <a:ext uri="{FF2B5EF4-FFF2-40B4-BE49-F238E27FC236}">
                <a16:creationId xmlns:a16="http://schemas.microsoft.com/office/drawing/2014/main" id="{9E8707B7-AE3F-8D5B-CEAB-C5297DBDE67F}"/>
              </a:ext>
            </a:extLst>
          </p:cNvPr>
          <p:cNvSpPr>
            <a:spLocks noGrp="1"/>
          </p:cNvSpPr>
          <p:nvPr/>
        </p:nvSpPr>
        <p:spPr>
          <a:xfrm>
            <a:off x="849086" y="332902"/>
            <a:ext cx="6748472" cy="770858"/>
          </a:xfrm>
          <a:prstGeom prst="rect">
            <a:avLst/>
          </a:prstGeom>
        </p:spPr>
        <p:txBody>
          <a:bodyPr/>
          <a:lstStyle>
            <a:lvl1pPr algn="l" defTabSz="914400" rtl="0" eaLnBrk="1" latinLnBrk="0" hangingPunct="1">
              <a:spcBef>
                <a:spcPct val="0"/>
              </a:spcBef>
              <a:buNone/>
              <a:defRPr sz="4000" b="0" i="0" kern="1200" baseline="0">
                <a:solidFill>
                  <a:srgbClr val="3F5666"/>
                </a:solidFill>
                <a:latin typeface="Century Gothic" panose="020B0502020202020204" pitchFamily="34" charset="0"/>
                <a:ea typeface="+mj-ea"/>
                <a:cs typeface="Arial" panose="020B0604020202020204" pitchFamily="34" charset="0"/>
              </a:defRPr>
            </a:lvl1pPr>
          </a:lstStyle>
          <a:p>
            <a:pPr defTabSz="685800"/>
            <a:r>
              <a:rPr lang="en-US" sz="4400" b="1">
                <a:solidFill>
                  <a:schemeClr val="accent1"/>
                </a:solidFill>
              </a:rPr>
              <a:t>Introductions</a:t>
            </a:r>
          </a:p>
        </p:txBody>
      </p:sp>
      <p:sp>
        <p:nvSpPr>
          <p:cNvPr id="4" name="Content Placeholder 2">
            <a:extLst>
              <a:ext uri="{FF2B5EF4-FFF2-40B4-BE49-F238E27FC236}">
                <a16:creationId xmlns:a16="http://schemas.microsoft.com/office/drawing/2014/main" id="{878DBD5F-2E9E-DC03-4E9F-1A9C6FF5691A}"/>
              </a:ext>
            </a:extLst>
          </p:cNvPr>
          <p:cNvSpPr txBox="1">
            <a:spLocks/>
          </p:cNvSpPr>
          <p:nvPr/>
        </p:nvSpPr>
        <p:spPr>
          <a:xfrm>
            <a:off x="685800" y="1369254"/>
            <a:ext cx="5222587" cy="5005312"/>
          </a:xfrm>
          <a:prstGeom prst="rect">
            <a:avLst/>
          </a:prstGeom>
        </p:spPr>
        <p:txBody>
          <a:bodyPr lIns="9144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1600" b="1" dirty="0">
                <a:solidFill>
                  <a:schemeClr val="bg1">
                    <a:lumMod val="95000"/>
                    <a:lumOff val="5000"/>
                  </a:schemeClr>
                </a:solidFill>
                <a:latin typeface="Century Gothic"/>
                <a:cs typeface="Calibri"/>
              </a:rPr>
              <a:t>Event Management</a:t>
            </a:r>
            <a:r>
              <a:rPr lang="en-US" sz="1600" dirty="0">
                <a:solidFill>
                  <a:schemeClr val="bg1">
                    <a:lumMod val="95000"/>
                    <a:lumOff val="5000"/>
                  </a:schemeClr>
                </a:solidFill>
                <a:latin typeface="Century Gothic"/>
                <a:cs typeface="Calibri"/>
              </a:rPr>
              <a:t> – West MI Works!</a:t>
            </a:r>
            <a:endParaRPr lang="en-US" sz="1600" b="1" dirty="0">
              <a:solidFill>
                <a:schemeClr val="bg1">
                  <a:lumMod val="95000"/>
                  <a:lumOff val="5000"/>
                </a:schemeClr>
              </a:solidFill>
              <a:latin typeface="Century Gothic" panose="020B0502020202020204" pitchFamily="34" charset="0"/>
              <a:cs typeface="Calibri" panose="020F0502020204030204" pitchFamily="34" charset="0"/>
            </a:endParaRPr>
          </a:p>
          <a:p>
            <a:pPr marL="0" indent="0">
              <a:lnSpc>
                <a:spcPct val="100000"/>
              </a:lnSpc>
              <a:spcBef>
                <a:spcPts val="0"/>
              </a:spcBef>
              <a:buNone/>
            </a:pPr>
            <a:r>
              <a:rPr lang="en-US" sz="1400" b="0" dirty="0">
                <a:solidFill>
                  <a:schemeClr val="bg1">
                    <a:lumMod val="95000"/>
                    <a:lumOff val="5000"/>
                  </a:schemeClr>
                </a:solidFill>
                <a:latin typeface="Calibri"/>
                <a:cs typeface="Calibri"/>
              </a:rPr>
              <a:t>Project manager, Maggie Ryan </a:t>
            </a:r>
          </a:p>
          <a:p>
            <a:pPr marL="0" indent="0">
              <a:lnSpc>
                <a:spcPct val="100000"/>
              </a:lnSpc>
              <a:spcBef>
                <a:spcPts val="0"/>
              </a:spcBef>
              <a:buNone/>
            </a:pPr>
            <a:r>
              <a:rPr lang="en-US" sz="1400" b="0" dirty="0">
                <a:solidFill>
                  <a:schemeClr val="bg1">
                    <a:lumMod val="95000"/>
                    <a:lumOff val="5000"/>
                  </a:schemeClr>
                </a:solidFill>
                <a:latin typeface="Calibri"/>
                <a:ea typeface="+mn-lt"/>
                <a:cs typeface="Calibri"/>
              </a:rPr>
              <a:t>Director of development and innovation, Chad Patton</a:t>
            </a:r>
          </a:p>
          <a:p>
            <a:pPr marL="0" indent="0">
              <a:lnSpc>
                <a:spcPct val="100000"/>
              </a:lnSpc>
              <a:spcBef>
                <a:spcPts val="0"/>
              </a:spcBef>
              <a:spcAft>
                <a:spcPts val="1200"/>
              </a:spcAft>
              <a:buNone/>
            </a:pPr>
            <a:endParaRPr lang="en-US" sz="1800" i="1" dirty="0">
              <a:solidFill>
                <a:schemeClr val="bg1">
                  <a:lumMod val="95000"/>
                  <a:lumOff val="5000"/>
                </a:schemeClr>
              </a:solidFill>
              <a:latin typeface="+mj-lt"/>
              <a:ea typeface="+mn-lt"/>
              <a:cs typeface="+mn-lt"/>
            </a:endParaRPr>
          </a:p>
          <a:p>
            <a:pPr marL="0" indent="0">
              <a:lnSpc>
                <a:spcPct val="100000"/>
              </a:lnSpc>
              <a:spcBef>
                <a:spcPts val="0"/>
              </a:spcBef>
              <a:spcAft>
                <a:spcPts val="1200"/>
              </a:spcAft>
              <a:buNone/>
            </a:pPr>
            <a:r>
              <a:rPr lang="en-US" sz="1600" dirty="0">
                <a:solidFill>
                  <a:schemeClr val="bg1">
                    <a:lumMod val="95000"/>
                    <a:lumOff val="5000"/>
                  </a:schemeClr>
                </a:solidFill>
                <a:latin typeface="+mj-lt"/>
                <a:ea typeface="+mn-lt"/>
                <a:cs typeface="+mn-lt"/>
              </a:rPr>
              <a:t>Industry Council Leads– West MI Works!</a:t>
            </a:r>
          </a:p>
          <a:p>
            <a:pPr marL="0" indent="0">
              <a:lnSpc>
                <a:spcPct val="100000"/>
              </a:lnSpc>
              <a:spcBef>
                <a:spcPts val="0"/>
              </a:spcBef>
              <a:buNone/>
            </a:pPr>
            <a:r>
              <a:rPr lang="en-US" sz="1400" b="0" dirty="0">
                <a:solidFill>
                  <a:schemeClr val="bg1">
                    <a:lumMod val="95000"/>
                    <a:lumOff val="5000"/>
                  </a:schemeClr>
                </a:solidFill>
                <a:latin typeface="Calibri"/>
                <a:cs typeface="Calibri"/>
              </a:rPr>
              <a:t>Advanced manufacturing lead, Karrie Brown (interim) </a:t>
            </a:r>
            <a:endParaRPr lang="en-US" sz="1400" b="0" dirty="0">
              <a:solidFill>
                <a:schemeClr val="bg1">
                  <a:lumMod val="95000"/>
                  <a:lumOff val="5000"/>
                </a:schemeClr>
              </a:solidFill>
              <a:latin typeface="Calibri"/>
              <a:ea typeface="Calibri"/>
              <a:cs typeface="Calibri"/>
            </a:endParaRPr>
          </a:p>
          <a:p>
            <a:pPr marL="0" indent="0">
              <a:lnSpc>
                <a:spcPct val="100000"/>
              </a:lnSpc>
              <a:spcBef>
                <a:spcPts val="0"/>
              </a:spcBef>
              <a:buNone/>
            </a:pPr>
            <a:r>
              <a:rPr lang="en-US" sz="1400" b="0" dirty="0">
                <a:solidFill>
                  <a:schemeClr val="bg1">
                    <a:lumMod val="95000"/>
                    <a:lumOff val="5000"/>
                  </a:schemeClr>
                </a:solidFill>
                <a:latin typeface="Calibri"/>
                <a:cs typeface="Calibri"/>
              </a:rPr>
              <a:t>Agribusiness lead, Carol Distel</a:t>
            </a:r>
          </a:p>
          <a:p>
            <a:pPr marL="0" indent="0">
              <a:lnSpc>
                <a:spcPct val="100000"/>
              </a:lnSpc>
              <a:spcBef>
                <a:spcPts val="0"/>
              </a:spcBef>
              <a:buNone/>
            </a:pPr>
            <a:r>
              <a:rPr lang="en-US" sz="1400" b="0" dirty="0">
                <a:solidFill>
                  <a:schemeClr val="bg1">
                    <a:lumMod val="95000"/>
                    <a:lumOff val="5000"/>
                  </a:schemeClr>
                </a:solidFill>
                <a:latin typeface="Calibri"/>
                <a:cs typeface="Calibri"/>
              </a:rPr>
              <a:t>Construction lead, Jason Khoury</a:t>
            </a:r>
          </a:p>
          <a:p>
            <a:pPr marL="0" indent="0">
              <a:lnSpc>
                <a:spcPct val="100000"/>
              </a:lnSpc>
              <a:spcBef>
                <a:spcPts val="0"/>
              </a:spcBef>
              <a:buNone/>
            </a:pPr>
            <a:r>
              <a:rPr lang="en-US" sz="1400" b="0" dirty="0">
                <a:solidFill>
                  <a:schemeClr val="bg1">
                    <a:lumMod val="95000"/>
                    <a:lumOff val="5000"/>
                  </a:schemeClr>
                </a:solidFill>
                <a:latin typeface="Calibri"/>
                <a:cs typeface="Calibri"/>
              </a:rPr>
              <a:t>Explore hospitality lead, Shakiya Taylor</a:t>
            </a:r>
          </a:p>
          <a:p>
            <a:pPr marL="0" indent="0">
              <a:lnSpc>
                <a:spcPct val="100000"/>
              </a:lnSpc>
              <a:spcBef>
                <a:spcPts val="0"/>
              </a:spcBef>
              <a:buNone/>
            </a:pPr>
            <a:r>
              <a:rPr lang="en-US" sz="1400" b="0" dirty="0">
                <a:solidFill>
                  <a:schemeClr val="bg1">
                    <a:lumMod val="95000"/>
                    <a:lumOff val="5000"/>
                  </a:schemeClr>
                </a:solidFill>
                <a:latin typeface="Calibri"/>
                <a:cs typeface="Calibri"/>
              </a:rPr>
              <a:t>Health sciences lead, Brad Sims</a:t>
            </a:r>
            <a:endParaRPr lang="en-US" sz="1400" b="0" dirty="0">
              <a:solidFill>
                <a:schemeClr val="bg1">
                  <a:lumMod val="95000"/>
                  <a:lumOff val="5000"/>
                </a:schemeClr>
              </a:solidFill>
              <a:latin typeface="Calibri"/>
              <a:ea typeface="Calibri"/>
              <a:cs typeface="Calibri"/>
            </a:endParaRPr>
          </a:p>
          <a:p>
            <a:pPr marL="0" indent="0">
              <a:lnSpc>
                <a:spcPct val="100000"/>
              </a:lnSpc>
              <a:spcBef>
                <a:spcPts val="0"/>
              </a:spcBef>
              <a:buNone/>
            </a:pPr>
            <a:r>
              <a:rPr lang="en-US" sz="1400" b="0" dirty="0">
                <a:solidFill>
                  <a:schemeClr val="bg1">
                    <a:lumMod val="95000"/>
                    <a:lumOff val="5000"/>
                  </a:schemeClr>
                </a:solidFill>
                <a:latin typeface="Calibri"/>
                <a:cs typeface="Calibri"/>
              </a:rPr>
              <a:t>Information technology lead, Jules Saldivar</a:t>
            </a:r>
          </a:p>
          <a:p>
            <a:pPr marL="0" indent="0">
              <a:lnSpc>
                <a:spcPct val="100000"/>
              </a:lnSpc>
              <a:spcBef>
                <a:spcPts val="0"/>
              </a:spcBef>
              <a:buNone/>
            </a:pPr>
            <a:endParaRPr lang="en-US" sz="1400" b="0" i="1" dirty="0">
              <a:solidFill>
                <a:schemeClr val="bg1">
                  <a:lumMod val="95000"/>
                  <a:lumOff val="5000"/>
                </a:schemeClr>
              </a:solidFill>
              <a:latin typeface="Calibri"/>
              <a:cs typeface="Calibri"/>
            </a:endParaRPr>
          </a:p>
          <a:p>
            <a:pPr marL="0" indent="0" algn="l">
              <a:buNone/>
            </a:pPr>
            <a:r>
              <a:rPr lang="en-US" sz="1600" dirty="0">
                <a:solidFill>
                  <a:schemeClr val="bg1">
                    <a:lumMod val="95000"/>
                    <a:lumOff val="5000"/>
                  </a:schemeClr>
                </a:solidFill>
                <a:latin typeface="Century Gothic"/>
                <a:cs typeface="Calibri"/>
              </a:rPr>
              <a:t>Intermediate Schools Districts (ISDs)</a:t>
            </a:r>
          </a:p>
          <a:p>
            <a:pPr marL="0" indent="0" algn="l">
              <a:spcBef>
                <a:spcPts val="0"/>
              </a:spcBef>
              <a:buNone/>
            </a:pPr>
            <a:endParaRPr lang="en-US" sz="1400" b="0" dirty="0">
              <a:solidFill>
                <a:schemeClr val="bg1">
                  <a:lumMod val="95000"/>
                  <a:lumOff val="5000"/>
                </a:schemeClr>
              </a:solidFill>
              <a:latin typeface="Calibri" panose="020F0502020204030204" pitchFamily="34" charset="0"/>
              <a:ea typeface="Calibri"/>
              <a:cs typeface="Calibri" panose="020F0502020204030204" pitchFamily="34" charset="0"/>
            </a:endParaRPr>
          </a:p>
          <a:p>
            <a:pPr marL="0" indent="0" algn="l">
              <a:spcBef>
                <a:spcPts val="0"/>
              </a:spcBef>
              <a:buNone/>
            </a:pPr>
            <a:r>
              <a:rPr lang="en-US" sz="1400" b="0" dirty="0">
                <a:solidFill>
                  <a:schemeClr val="bg1">
                    <a:lumMod val="95000"/>
                    <a:lumOff val="5000"/>
                  </a:schemeClr>
                </a:solidFill>
                <a:latin typeface="Calibri"/>
                <a:cs typeface="Calibri"/>
              </a:rPr>
              <a:t>Allegan Area Educational Services Agency, Beth Johnston</a:t>
            </a:r>
            <a:endParaRPr lang="en-US" sz="1400" b="0" dirty="0">
              <a:solidFill>
                <a:schemeClr val="bg1">
                  <a:lumMod val="95000"/>
                  <a:lumOff val="5000"/>
                </a:schemeClr>
              </a:solidFill>
              <a:latin typeface="Calibri"/>
              <a:ea typeface="Calibri"/>
              <a:cs typeface="Calibri"/>
            </a:endParaRPr>
          </a:p>
          <a:p>
            <a:pPr marL="0" indent="0" algn="l">
              <a:spcBef>
                <a:spcPts val="0"/>
              </a:spcBef>
              <a:buNone/>
            </a:pPr>
            <a:r>
              <a:rPr lang="en-US" sz="1400" b="0" dirty="0">
                <a:solidFill>
                  <a:schemeClr val="bg1">
                    <a:lumMod val="95000"/>
                    <a:lumOff val="5000"/>
                  </a:schemeClr>
                </a:solidFill>
                <a:latin typeface="Calibri"/>
                <a:cs typeface="Calibri"/>
              </a:rPr>
              <a:t>Barry ISD, Rich Franklin</a:t>
            </a:r>
            <a:endParaRPr lang="en-US" sz="1400" b="0" dirty="0">
              <a:solidFill>
                <a:schemeClr val="bg1">
                  <a:lumMod val="95000"/>
                  <a:lumOff val="5000"/>
                </a:schemeClr>
              </a:solidFill>
              <a:latin typeface="Calibri"/>
              <a:ea typeface="Calibri"/>
              <a:cs typeface="Calibri"/>
            </a:endParaRPr>
          </a:p>
          <a:p>
            <a:pPr marL="0" indent="0">
              <a:spcBef>
                <a:spcPts val="0"/>
              </a:spcBef>
              <a:buNone/>
            </a:pPr>
            <a:r>
              <a:rPr lang="en-US" sz="1400" b="0" dirty="0">
                <a:solidFill>
                  <a:schemeClr val="bg1">
                    <a:lumMod val="95000"/>
                    <a:lumOff val="5000"/>
                  </a:schemeClr>
                </a:solidFill>
                <a:latin typeface="Calibri"/>
                <a:cs typeface="Calibri"/>
              </a:rPr>
              <a:t>Ionia ISD</a:t>
            </a:r>
            <a:endParaRPr lang="en-US" sz="1400" b="0" dirty="0">
              <a:solidFill>
                <a:schemeClr val="bg1">
                  <a:lumMod val="95000"/>
                  <a:lumOff val="5000"/>
                </a:schemeClr>
              </a:solidFill>
              <a:latin typeface="Calibri" panose="020F0502020204030204" pitchFamily="34" charset="0"/>
              <a:ea typeface="Calibri"/>
              <a:cs typeface="Calibri" panose="020F0502020204030204" pitchFamily="34" charset="0"/>
            </a:endParaRPr>
          </a:p>
          <a:p>
            <a:pPr marL="0" indent="0" algn="l">
              <a:spcBef>
                <a:spcPts val="0"/>
              </a:spcBef>
              <a:buNone/>
            </a:pPr>
            <a:r>
              <a:rPr lang="en-US" sz="1400" b="0" dirty="0">
                <a:solidFill>
                  <a:schemeClr val="bg1">
                    <a:lumMod val="95000"/>
                    <a:lumOff val="5000"/>
                  </a:schemeClr>
                </a:solidFill>
                <a:latin typeface="Calibri"/>
                <a:cs typeface="Calibri"/>
              </a:rPr>
              <a:t>Kent ISD, Eric Kelliher and Ryan Graham</a:t>
            </a:r>
            <a:endParaRPr lang="en-US" sz="1400" b="0" dirty="0">
              <a:solidFill>
                <a:schemeClr val="bg1">
                  <a:lumMod val="95000"/>
                  <a:lumOff val="5000"/>
                </a:schemeClr>
              </a:solidFill>
              <a:latin typeface="Calibri"/>
              <a:ea typeface="Calibri"/>
              <a:cs typeface="Calibri"/>
            </a:endParaRPr>
          </a:p>
          <a:p>
            <a:pPr marL="0" indent="0" algn="l">
              <a:spcBef>
                <a:spcPts val="0"/>
              </a:spcBef>
              <a:buNone/>
            </a:pPr>
            <a:r>
              <a:rPr lang="en-US" sz="1400" b="0" dirty="0">
                <a:solidFill>
                  <a:schemeClr val="bg1">
                    <a:lumMod val="95000"/>
                    <a:lumOff val="5000"/>
                  </a:schemeClr>
                </a:solidFill>
                <a:latin typeface="Calibri"/>
                <a:cs typeface="Calibri"/>
              </a:rPr>
              <a:t>Montcalm Area ISD, Penny Dora</a:t>
            </a:r>
            <a:endParaRPr lang="en-US" sz="1400" b="0" dirty="0">
              <a:solidFill>
                <a:schemeClr val="bg1">
                  <a:lumMod val="95000"/>
                  <a:lumOff val="5000"/>
                </a:schemeClr>
              </a:solidFill>
              <a:latin typeface="Calibri"/>
              <a:ea typeface="Calibri"/>
              <a:cs typeface="Calibri"/>
            </a:endParaRPr>
          </a:p>
          <a:p>
            <a:pPr marL="0" indent="0" algn="l">
              <a:spcBef>
                <a:spcPts val="0"/>
              </a:spcBef>
              <a:buNone/>
            </a:pPr>
            <a:r>
              <a:rPr lang="en-US" sz="1400" b="0" dirty="0">
                <a:solidFill>
                  <a:schemeClr val="bg1">
                    <a:lumMod val="95000"/>
                    <a:lumOff val="5000"/>
                  </a:schemeClr>
                </a:solidFill>
                <a:latin typeface="Calibri"/>
                <a:cs typeface="Calibri"/>
              </a:rPr>
              <a:t>Muskegon Area ISD, Stephen Pettifor</a:t>
            </a:r>
            <a:endParaRPr lang="en-US" sz="1400" b="0" dirty="0">
              <a:solidFill>
                <a:schemeClr val="bg1">
                  <a:lumMod val="95000"/>
                  <a:lumOff val="5000"/>
                </a:schemeClr>
              </a:solidFill>
              <a:latin typeface="Calibri"/>
              <a:ea typeface="Calibri"/>
              <a:cs typeface="Calibri"/>
            </a:endParaRPr>
          </a:p>
          <a:p>
            <a:pPr marL="0" indent="0" algn="l">
              <a:spcBef>
                <a:spcPts val="0"/>
              </a:spcBef>
              <a:buNone/>
            </a:pPr>
            <a:r>
              <a:rPr lang="en-US" sz="1400" b="0" dirty="0">
                <a:solidFill>
                  <a:schemeClr val="bg1">
                    <a:lumMod val="95000"/>
                    <a:lumOff val="5000"/>
                  </a:schemeClr>
                </a:solidFill>
                <a:latin typeface="Calibri"/>
                <a:cs typeface="Calibri"/>
              </a:rPr>
              <a:t>Ottawa Area ISD, David Ladd</a:t>
            </a:r>
            <a:endParaRPr lang="en-US" sz="1400" b="0" dirty="0">
              <a:solidFill>
                <a:schemeClr val="bg1">
                  <a:lumMod val="95000"/>
                  <a:lumOff val="5000"/>
                </a:schemeClr>
              </a:solidFill>
              <a:latin typeface="Calibri"/>
              <a:ea typeface="Calibri"/>
              <a:cs typeface="Calibri"/>
            </a:endParaRPr>
          </a:p>
          <a:p>
            <a:pPr marL="457200" lvl="1" indent="0">
              <a:buNone/>
            </a:pPr>
            <a:endParaRPr lang="en-US" sz="1800" i="1" dirty="0">
              <a:solidFill>
                <a:schemeClr val="bg1">
                  <a:lumMod val="95000"/>
                  <a:lumOff val="5000"/>
                </a:schemeClr>
              </a:solidFill>
              <a:latin typeface="Calibri Light" panose="020F0302020204030204" pitchFamily="34" charset="0"/>
              <a:cs typeface="Calibri Light" panose="020F0302020204030204" pitchFamily="34" charset="0"/>
            </a:endParaRPr>
          </a:p>
        </p:txBody>
      </p:sp>
      <p:sp>
        <p:nvSpPr>
          <p:cNvPr id="5" name="Content Placeholder 2">
            <a:extLst>
              <a:ext uri="{FF2B5EF4-FFF2-40B4-BE49-F238E27FC236}">
                <a16:creationId xmlns:a16="http://schemas.microsoft.com/office/drawing/2014/main" id="{F4A45794-1FA1-BC75-A791-862D93D126DC}"/>
              </a:ext>
            </a:extLst>
          </p:cNvPr>
          <p:cNvSpPr txBox="1">
            <a:spLocks/>
          </p:cNvSpPr>
          <p:nvPr/>
        </p:nvSpPr>
        <p:spPr>
          <a:xfrm>
            <a:off x="5361326" y="1369254"/>
            <a:ext cx="6527663" cy="3586090"/>
          </a:xfrm>
          <a:prstGeom prst="rect">
            <a:avLst/>
          </a:prstGeom>
        </p:spPr>
        <p:txBody>
          <a:bodyPr lIns="91440" tIns="45720" rIns="91440" bIns="4572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700" b="1" dirty="0">
                <a:solidFill>
                  <a:schemeClr val="bg1">
                    <a:lumMod val="95000"/>
                    <a:lumOff val="5000"/>
                  </a:schemeClr>
                </a:solidFill>
                <a:latin typeface="Century Gothic"/>
                <a:cs typeface="Calibri"/>
              </a:rPr>
              <a:t>Employer Champions</a:t>
            </a:r>
          </a:p>
          <a:p>
            <a:pPr marL="0" indent="0">
              <a:lnSpc>
                <a:spcPct val="100000"/>
              </a:lnSpc>
              <a:spcBef>
                <a:spcPts val="0"/>
              </a:spcBef>
              <a:buNone/>
            </a:pPr>
            <a:endParaRPr lang="en-US" sz="800" dirty="0">
              <a:solidFill>
                <a:schemeClr val="bg1">
                  <a:lumMod val="95000"/>
                  <a:lumOff val="5000"/>
                </a:schemeClr>
              </a:solidFill>
              <a:latin typeface="Calibri" panose="020F0502020204030204" pitchFamily="34" charset="0"/>
              <a:ea typeface="Calibri"/>
              <a:cs typeface="Calibri" panose="020F0502020204030204" pitchFamily="34" charset="0"/>
            </a:endParaRPr>
          </a:p>
          <a:p>
            <a:pPr marL="0" indent="0">
              <a:lnSpc>
                <a:spcPct val="100000"/>
              </a:lnSpc>
              <a:spcBef>
                <a:spcPts val="0"/>
              </a:spcBef>
              <a:buNone/>
            </a:pPr>
            <a:r>
              <a:rPr lang="en-US" sz="1500" dirty="0">
                <a:solidFill>
                  <a:schemeClr val="bg1">
                    <a:lumMod val="95000"/>
                    <a:lumOff val="5000"/>
                  </a:schemeClr>
                </a:solidFill>
                <a:latin typeface="Calibri"/>
                <a:cs typeface="Calibri"/>
              </a:rPr>
              <a:t>Advanced Manufacturing</a:t>
            </a:r>
            <a:endParaRPr lang="en-US" sz="1500" dirty="0">
              <a:solidFill>
                <a:schemeClr val="bg1">
                  <a:lumMod val="95000"/>
                  <a:lumOff val="5000"/>
                </a:schemeClr>
              </a:solidFill>
              <a:latin typeface="Calibri"/>
              <a:ea typeface="Calibri"/>
              <a:cs typeface="Calibri"/>
            </a:endParaRPr>
          </a:p>
          <a:p>
            <a:pPr marL="457200" lvl="1" indent="0">
              <a:lnSpc>
                <a:spcPct val="100000"/>
              </a:lnSpc>
              <a:spcBef>
                <a:spcPts val="0"/>
              </a:spcBef>
              <a:buNone/>
            </a:pPr>
            <a:r>
              <a:rPr lang="en-US" sz="1500" b="0" dirty="0">
                <a:solidFill>
                  <a:schemeClr val="bg1">
                    <a:lumMod val="95000"/>
                    <a:lumOff val="5000"/>
                  </a:schemeClr>
                </a:solidFill>
                <a:latin typeface="Calibri"/>
                <a:cs typeface="Calibri"/>
              </a:rPr>
              <a:t>Jake Hall, The Manufacturing Millennial</a:t>
            </a:r>
            <a:endParaRPr lang="en-US" sz="1500" b="0" dirty="0">
              <a:solidFill>
                <a:schemeClr val="bg1">
                  <a:lumMod val="95000"/>
                  <a:lumOff val="5000"/>
                </a:schemeClr>
              </a:solidFill>
              <a:latin typeface="Calibri" panose="020F0502020204030204" pitchFamily="34" charset="0"/>
              <a:cs typeface="Calibri" panose="020F0502020204030204" pitchFamily="34" charset="0"/>
            </a:endParaRPr>
          </a:p>
          <a:p>
            <a:pPr marL="457200" lvl="1" indent="0">
              <a:lnSpc>
                <a:spcPct val="100000"/>
              </a:lnSpc>
              <a:spcBef>
                <a:spcPts val="0"/>
              </a:spcBef>
              <a:buNone/>
            </a:pPr>
            <a:endParaRPr lang="en-US" sz="800" b="0" dirty="0">
              <a:solidFill>
                <a:schemeClr val="bg1">
                  <a:lumMod val="95000"/>
                  <a:lumOff val="5000"/>
                </a:schemeClr>
              </a:solidFill>
              <a:latin typeface="Calibri" panose="020F0502020204030204" pitchFamily="34" charset="0"/>
              <a:ea typeface="Calibri"/>
              <a:cs typeface="Calibri" panose="020F0502020204030204" pitchFamily="34" charset="0"/>
            </a:endParaRPr>
          </a:p>
          <a:p>
            <a:pPr marL="0" indent="0">
              <a:lnSpc>
                <a:spcPct val="100000"/>
              </a:lnSpc>
              <a:spcBef>
                <a:spcPts val="0"/>
              </a:spcBef>
              <a:buNone/>
            </a:pPr>
            <a:r>
              <a:rPr lang="en-US" sz="1500" dirty="0">
                <a:solidFill>
                  <a:schemeClr val="bg1">
                    <a:lumMod val="95000"/>
                    <a:lumOff val="5000"/>
                  </a:schemeClr>
                </a:solidFill>
                <a:latin typeface="Calibri"/>
                <a:cs typeface="Calibri"/>
              </a:rPr>
              <a:t>Agribusiness</a:t>
            </a:r>
            <a:endParaRPr lang="en-US" sz="1500" b="0" dirty="0">
              <a:solidFill>
                <a:schemeClr val="bg1">
                  <a:lumMod val="95000"/>
                  <a:lumOff val="5000"/>
                </a:schemeClr>
              </a:solidFill>
              <a:ea typeface="+mn-lt"/>
              <a:cs typeface="+mn-lt"/>
            </a:endParaRPr>
          </a:p>
          <a:p>
            <a:pPr marL="457200" lvl="1" indent="0">
              <a:lnSpc>
                <a:spcPct val="100000"/>
              </a:lnSpc>
              <a:spcBef>
                <a:spcPts val="0"/>
              </a:spcBef>
              <a:buNone/>
            </a:pPr>
            <a:r>
              <a:rPr lang="en-US" sz="1500" b="0" dirty="0">
                <a:solidFill>
                  <a:schemeClr val="bg1">
                    <a:lumMod val="95000"/>
                    <a:lumOff val="5000"/>
                  </a:schemeClr>
                </a:solidFill>
                <a:latin typeface="Calibri"/>
                <a:cs typeface="Calibri"/>
              </a:rPr>
              <a:t>Austyn Baldasare, Hearthside Food Solutions</a:t>
            </a:r>
            <a:endParaRPr lang="en-US" sz="1500" b="0" dirty="0">
              <a:solidFill>
                <a:schemeClr val="bg1">
                  <a:lumMod val="95000"/>
                  <a:lumOff val="5000"/>
                </a:schemeClr>
              </a:solidFill>
              <a:latin typeface="Calibri"/>
              <a:ea typeface="Calibri"/>
              <a:cs typeface="Calibri"/>
            </a:endParaRPr>
          </a:p>
          <a:p>
            <a:pPr marL="457200" lvl="1" indent="0">
              <a:lnSpc>
                <a:spcPct val="100000"/>
              </a:lnSpc>
              <a:spcBef>
                <a:spcPts val="0"/>
              </a:spcBef>
              <a:buNone/>
            </a:pPr>
            <a:r>
              <a:rPr lang="en-US" sz="1500" b="0" dirty="0">
                <a:solidFill>
                  <a:schemeClr val="bg1">
                    <a:lumMod val="95000"/>
                    <a:lumOff val="5000"/>
                  </a:schemeClr>
                </a:solidFill>
                <a:latin typeface="Calibri"/>
                <a:cs typeface="Calibri"/>
              </a:rPr>
              <a:t>Aimee Misiewicz, </a:t>
            </a:r>
            <a:r>
              <a:rPr lang="en-US" sz="1500" b="0" dirty="0" err="1">
                <a:solidFill>
                  <a:schemeClr val="bg1">
                    <a:lumMod val="95000"/>
                    <a:lumOff val="5000"/>
                  </a:schemeClr>
                </a:solidFill>
                <a:latin typeface="Calibri"/>
                <a:cs typeface="Calibri"/>
              </a:rPr>
              <a:t>Herbruck’s</a:t>
            </a:r>
            <a:r>
              <a:rPr lang="en-US" sz="1500" b="0" dirty="0">
                <a:solidFill>
                  <a:schemeClr val="bg1">
                    <a:lumMod val="95000"/>
                    <a:lumOff val="5000"/>
                  </a:schemeClr>
                </a:solidFill>
                <a:latin typeface="Calibri"/>
                <a:cs typeface="Calibri"/>
              </a:rPr>
              <a:t> Poultry Ranch</a:t>
            </a:r>
            <a:endParaRPr lang="en-US" dirty="0">
              <a:solidFill>
                <a:schemeClr val="bg1">
                  <a:lumMod val="95000"/>
                  <a:lumOff val="5000"/>
                </a:schemeClr>
              </a:solidFill>
            </a:endParaRPr>
          </a:p>
          <a:p>
            <a:pPr marL="457200" lvl="1" indent="0">
              <a:lnSpc>
                <a:spcPct val="100000"/>
              </a:lnSpc>
              <a:spcBef>
                <a:spcPts val="0"/>
              </a:spcBef>
              <a:buNone/>
            </a:pPr>
            <a:endParaRPr lang="en-US" sz="800" b="0" dirty="0">
              <a:solidFill>
                <a:schemeClr val="bg1">
                  <a:lumMod val="95000"/>
                  <a:lumOff val="5000"/>
                </a:schemeClr>
              </a:solidFill>
              <a:latin typeface="Calibri"/>
              <a:ea typeface="Calibri"/>
              <a:cs typeface="Calibri"/>
            </a:endParaRPr>
          </a:p>
          <a:p>
            <a:pPr marL="0" indent="0">
              <a:lnSpc>
                <a:spcPct val="100000"/>
              </a:lnSpc>
              <a:spcBef>
                <a:spcPts val="0"/>
              </a:spcBef>
              <a:buNone/>
            </a:pPr>
            <a:r>
              <a:rPr lang="en-US" sz="1500" dirty="0">
                <a:solidFill>
                  <a:schemeClr val="bg1">
                    <a:lumMod val="95000"/>
                    <a:lumOff val="5000"/>
                  </a:schemeClr>
                </a:solidFill>
                <a:latin typeface="Calibri"/>
                <a:cs typeface="Calibri"/>
              </a:rPr>
              <a:t>Construction</a:t>
            </a:r>
            <a:endParaRPr lang="en-US" dirty="0">
              <a:solidFill>
                <a:schemeClr val="bg1">
                  <a:lumMod val="95000"/>
                  <a:lumOff val="5000"/>
                </a:schemeClr>
              </a:solidFill>
              <a:latin typeface="Calibri"/>
              <a:cs typeface="Calibri"/>
            </a:endParaRPr>
          </a:p>
          <a:p>
            <a:pPr marL="457200" lvl="1" indent="0">
              <a:lnSpc>
                <a:spcPct val="100000"/>
              </a:lnSpc>
              <a:spcBef>
                <a:spcPts val="0"/>
              </a:spcBef>
              <a:buNone/>
            </a:pPr>
            <a:r>
              <a:rPr lang="en-US" sz="1500" b="0" dirty="0">
                <a:solidFill>
                  <a:schemeClr val="bg1">
                    <a:lumMod val="95000"/>
                    <a:lumOff val="5000"/>
                  </a:schemeClr>
                </a:solidFill>
                <a:latin typeface="Calibri"/>
                <a:cs typeface="Calibri"/>
              </a:rPr>
              <a:t>Kevin Lutz, Feyen Zylstra</a:t>
            </a:r>
            <a:endParaRPr lang="en-US" sz="1500" b="0" dirty="0">
              <a:solidFill>
                <a:schemeClr val="bg1">
                  <a:lumMod val="95000"/>
                  <a:lumOff val="5000"/>
                </a:schemeClr>
              </a:solidFill>
              <a:latin typeface="Calibri"/>
              <a:ea typeface="Calibri"/>
              <a:cs typeface="Calibri"/>
            </a:endParaRPr>
          </a:p>
          <a:p>
            <a:pPr marL="457200" lvl="1" indent="0">
              <a:lnSpc>
                <a:spcPct val="100000"/>
              </a:lnSpc>
              <a:spcBef>
                <a:spcPts val="0"/>
              </a:spcBef>
              <a:buNone/>
            </a:pPr>
            <a:r>
              <a:rPr lang="en-US" sz="1500" b="0" dirty="0">
                <a:solidFill>
                  <a:schemeClr val="bg1">
                    <a:lumMod val="95000"/>
                    <a:lumOff val="5000"/>
                  </a:schemeClr>
                </a:solidFill>
                <a:latin typeface="Calibri"/>
                <a:cs typeface="Calibri"/>
              </a:rPr>
              <a:t>John A. Hartwell, Operating Engineers Local 324</a:t>
            </a:r>
            <a:endParaRPr lang="en-US" sz="1500" b="0" dirty="0">
              <a:solidFill>
                <a:schemeClr val="bg1">
                  <a:lumMod val="95000"/>
                  <a:lumOff val="5000"/>
                </a:schemeClr>
              </a:solidFill>
              <a:latin typeface="Calibri"/>
              <a:ea typeface="Calibri"/>
              <a:cs typeface="Calibri"/>
            </a:endParaRPr>
          </a:p>
          <a:p>
            <a:pPr marL="457200" lvl="1" indent="0">
              <a:lnSpc>
                <a:spcPct val="100000"/>
              </a:lnSpc>
              <a:spcBef>
                <a:spcPts val="0"/>
              </a:spcBef>
              <a:buNone/>
            </a:pPr>
            <a:endParaRPr lang="en-US" sz="800" b="0" dirty="0">
              <a:solidFill>
                <a:schemeClr val="bg1">
                  <a:lumMod val="95000"/>
                  <a:lumOff val="5000"/>
                </a:schemeClr>
              </a:solidFill>
              <a:latin typeface="Calibri" panose="020F0502020204030204" pitchFamily="34" charset="0"/>
              <a:ea typeface="Calibri"/>
              <a:cs typeface="Calibri" panose="020F0502020204030204" pitchFamily="34" charset="0"/>
            </a:endParaRPr>
          </a:p>
          <a:p>
            <a:pPr marL="0" indent="0">
              <a:lnSpc>
                <a:spcPct val="100000"/>
              </a:lnSpc>
              <a:spcBef>
                <a:spcPts val="0"/>
              </a:spcBef>
              <a:buNone/>
            </a:pPr>
            <a:r>
              <a:rPr lang="en-US" sz="1500" dirty="0">
                <a:solidFill>
                  <a:schemeClr val="bg1">
                    <a:lumMod val="95000"/>
                    <a:lumOff val="5000"/>
                  </a:schemeClr>
                </a:solidFill>
                <a:latin typeface="Calibri"/>
                <a:cs typeface="Calibri"/>
              </a:rPr>
              <a:t>Explore Hospitality</a:t>
            </a:r>
            <a:endParaRPr lang="en-US" sz="1500" dirty="0">
              <a:solidFill>
                <a:schemeClr val="bg1">
                  <a:lumMod val="95000"/>
                  <a:lumOff val="5000"/>
                </a:schemeClr>
              </a:solidFill>
              <a:latin typeface="Calibri"/>
              <a:ea typeface="Calibri"/>
              <a:cs typeface="Calibri"/>
            </a:endParaRPr>
          </a:p>
          <a:p>
            <a:pPr marL="0" indent="0">
              <a:lnSpc>
                <a:spcPct val="100000"/>
              </a:lnSpc>
              <a:spcBef>
                <a:spcPts val="0"/>
              </a:spcBef>
              <a:buNone/>
            </a:pPr>
            <a:r>
              <a:rPr lang="en-US" sz="1500" dirty="0">
                <a:solidFill>
                  <a:schemeClr val="bg1">
                    <a:lumMod val="95000"/>
                    <a:lumOff val="5000"/>
                  </a:schemeClr>
                </a:solidFill>
                <a:latin typeface="Calibri"/>
                <a:cs typeface="Calibri"/>
              </a:rPr>
              <a:t> </a:t>
            </a:r>
            <a:endParaRPr lang="en-US" sz="1500" dirty="0">
              <a:solidFill>
                <a:schemeClr val="bg1">
                  <a:lumMod val="95000"/>
                  <a:lumOff val="5000"/>
                </a:schemeClr>
              </a:solidFill>
              <a:latin typeface="Calibri"/>
              <a:ea typeface="Calibri"/>
              <a:cs typeface="Calibri"/>
            </a:endParaRPr>
          </a:p>
          <a:p>
            <a:pPr marL="0" indent="0">
              <a:lnSpc>
                <a:spcPct val="100000"/>
              </a:lnSpc>
              <a:spcBef>
                <a:spcPts val="0"/>
              </a:spcBef>
              <a:buNone/>
            </a:pPr>
            <a:endParaRPr lang="en-US" sz="1500" dirty="0">
              <a:solidFill>
                <a:schemeClr val="bg1">
                  <a:lumMod val="95000"/>
                  <a:lumOff val="5000"/>
                </a:schemeClr>
              </a:solidFill>
              <a:latin typeface="Calibri"/>
              <a:ea typeface="Calibri"/>
              <a:cs typeface="Calibri"/>
            </a:endParaRPr>
          </a:p>
          <a:p>
            <a:pPr marL="0" indent="0">
              <a:lnSpc>
                <a:spcPct val="100000"/>
              </a:lnSpc>
              <a:spcBef>
                <a:spcPts val="0"/>
              </a:spcBef>
              <a:buNone/>
            </a:pPr>
            <a:r>
              <a:rPr lang="en-US" sz="1500" dirty="0">
                <a:solidFill>
                  <a:schemeClr val="bg1">
                    <a:lumMod val="95000"/>
                    <a:lumOff val="5000"/>
                  </a:schemeClr>
                </a:solidFill>
                <a:latin typeface="Calibri"/>
                <a:cs typeface="Calibri"/>
              </a:rPr>
              <a:t>Health Sciences </a:t>
            </a:r>
            <a:endParaRPr lang="en-US" sz="1500" dirty="0">
              <a:solidFill>
                <a:schemeClr val="bg1">
                  <a:lumMod val="95000"/>
                  <a:lumOff val="5000"/>
                </a:schemeClr>
              </a:solidFill>
              <a:latin typeface="Calibri" panose="020F0502020204030204" pitchFamily="34" charset="0"/>
              <a:ea typeface="Calibri"/>
              <a:cs typeface="Calibri" panose="020F0502020204030204" pitchFamily="34" charset="0"/>
            </a:endParaRPr>
          </a:p>
          <a:p>
            <a:pPr marL="457200" lvl="1" indent="0">
              <a:lnSpc>
                <a:spcPct val="100000"/>
              </a:lnSpc>
              <a:spcBef>
                <a:spcPts val="0"/>
              </a:spcBef>
              <a:buNone/>
            </a:pPr>
            <a:r>
              <a:rPr lang="en-US" sz="1500" b="0" dirty="0">
                <a:solidFill>
                  <a:schemeClr val="bg1">
                    <a:lumMod val="95000"/>
                    <a:lumOff val="5000"/>
                  </a:schemeClr>
                </a:solidFill>
                <a:latin typeface="Calibri"/>
                <a:cs typeface="Calibri"/>
              </a:rPr>
              <a:t>Steven Smith, University of Michigan Health - West</a:t>
            </a:r>
            <a:endParaRPr lang="en-US" sz="1500" b="0" dirty="0">
              <a:solidFill>
                <a:schemeClr val="bg1">
                  <a:lumMod val="95000"/>
                  <a:lumOff val="5000"/>
                </a:schemeClr>
              </a:solidFill>
              <a:latin typeface="Calibri"/>
              <a:ea typeface="Calibri"/>
              <a:cs typeface="Calibri"/>
            </a:endParaRPr>
          </a:p>
          <a:p>
            <a:pPr marL="457200" lvl="1" indent="0">
              <a:lnSpc>
                <a:spcPct val="100000"/>
              </a:lnSpc>
              <a:spcBef>
                <a:spcPts val="0"/>
              </a:spcBef>
              <a:buNone/>
            </a:pPr>
            <a:endParaRPr lang="en-US" sz="800" dirty="0">
              <a:solidFill>
                <a:schemeClr val="bg1">
                  <a:lumMod val="95000"/>
                  <a:lumOff val="5000"/>
                </a:schemeClr>
              </a:solidFill>
              <a:latin typeface="Calibri" panose="020F0502020204030204" pitchFamily="34" charset="0"/>
              <a:ea typeface="Calibri"/>
              <a:cs typeface="Calibri" panose="020F0502020204030204" pitchFamily="34" charset="0"/>
            </a:endParaRPr>
          </a:p>
          <a:p>
            <a:pPr marL="0" indent="0">
              <a:lnSpc>
                <a:spcPct val="100000"/>
              </a:lnSpc>
              <a:spcBef>
                <a:spcPts val="0"/>
              </a:spcBef>
              <a:buNone/>
            </a:pPr>
            <a:r>
              <a:rPr lang="en-US" sz="1500" dirty="0">
                <a:solidFill>
                  <a:schemeClr val="bg1">
                    <a:lumMod val="95000"/>
                    <a:lumOff val="5000"/>
                  </a:schemeClr>
                </a:solidFill>
                <a:latin typeface="Calibri"/>
                <a:cs typeface="Calibri"/>
              </a:rPr>
              <a:t>Information Technology</a:t>
            </a:r>
            <a:endParaRPr lang="en-US" sz="1500" dirty="0">
              <a:solidFill>
                <a:schemeClr val="bg1">
                  <a:lumMod val="95000"/>
                  <a:lumOff val="5000"/>
                </a:schemeClr>
              </a:solidFill>
              <a:latin typeface="Calibri"/>
              <a:ea typeface="Calibri"/>
              <a:cs typeface="Calibri"/>
            </a:endParaRPr>
          </a:p>
          <a:p>
            <a:pPr lvl="1">
              <a:buNone/>
            </a:pPr>
            <a:r>
              <a:rPr lang="en-US" sz="1500" b="0" dirty="0">
                <a:solidFill>
                  <a:schemeClr val="bg1">
                    <a:lumMod val="95000"/>
                    <a:lumOff val="5000"/>
                  </a:schemeClr>
                </a:solidFill>
                <a:latin typeface="Calibri"/>
                <a:cs typeface="Calibri"/>
              </a:rPr>
              <a:t>Eileen Boekestein, Michigan Department of Environment, Great Lakes, and Energy</a:t>
            </a:r>
          </a:p>
          <a:p>
            <a:pPr marL="457200" lvl="1" indent="0">
              <a:lnSpc>
                <a:spcPct val="100000"/>
              </a:lnSpc>
              <a:spcBef>
                <a:spcPts val="0"/>
              </a:spcBef>
              <a:buNone/>
            </a:pPr>
            <a:r>
              <a:rPr lang="en-US" sz="1500" b="0" dirty="0">
                <a:solidFill>
                  <a:schemeClr val="bg1">
                    <a:lumMod val="95000"/>
                    <a:lumOff val="5000"/>
                  </a:schemeClr>
                </a:solidFill>
                <a:latin typeface="Calibri"/>
                <a:cs typeface="Calibri"/>
              </a:rPr>
              <a:t>Sharon Vriend-Robinette, </a:t>
            </a:r>
            <a:r>
              <a:rPr lang="en-US" sz="1500" b="0" dirty="0" err="1">
                <a:solidFill>
                  <a:schemeClr val="bg1">
                    <a:lumMod val="95000"/>
                    <a:lumOff val="5000"/>
                  </a:schemeClr>
                </a:solidFill>
                <a:latin typeface="Calibri"/>
                <a:cs typeface="Calibri"/>
              </a:rPr>
              <a:t>Corewell</a:t>
            </a:r>
            <a:r>
              <a:rPr lang="en-US" sz="1500" b="0" dirty="0">
                <a:solidFill>
                  <a:schemeClr val="bg1">
                    <a:lumMod val="95000"/>
                    <a:lumOff val="5000"/>
                  </a:schemeClr>
                </a:solidFill>
                <a:latin typeface="Calibri"/>
                <a:cs typeface="Calibri"/>
              </a:rPr>
              <a:t> Health Information Technology</a:t>
            </a:r>
            <a:endParaRPr lang="en-US" sz="1500" b="0" dirty="0">
              <a:solidFill>
                <a:schemeClr val="bg1">
                  <a:lumMod val="95000"/>
                  <a:lumOff val="5000"/>
                </a:schemeClr>
              </a:solidFill>
              <a:latin typeface="Calibri"/>
              <a:ea typeface="Calibri"/>
              <a:cs typeface="Calibri"/>
            </a:endParaRPr>
          </a:p>
          <a:p>
            <a:pPr marL="457200" lvl="1" indent="0">
              <a:lnSpc>
                <a:spcPct val="100000"/>
              </a:lnSpc>
              <a:spcBef>
                <a:spcPts val="0"/>
              </a:spcBef>
              <a:spcAft>
                <a:spcPts val="1200"/>
              </a:spcAft>
              <a:buNone/>
            </a:pPr>
            <a:endParaRPr lang="en-US" sz="1800" b="0" dirty="0">
              <a:solidFill>
                <a:schemeClr val="bg1">
                  <a:lumMod val="95000"/>
                  <a:lumOff val="5000"/>
                </a:schemeClr>
              </a:solidFill>
              <a:latin typeface="Calibri" panose="020F0502020204030204" pitchFamily="34" charset="0"/>
              <a:ea typeface="Calibri"/>
              <a:cs typeface="Calibri" panose="020F0502020204030204" pitchFamily="34" charset="0"/>
            </a:endParaRPr>
          </a:p>
          <a:p>
            <a:pPr marL="457200" lvl="1" indent="0">
              <a:lnSpc>
                <a:spcPct val="100000"/>
              </a:lnSpc>
              <a:spcBef>
                <a:spcPts val="0"/>
              </a:spcBef>
              <a:spcAft>
                <a:spcPts val="1200"/>
              </a:spcAft>
              <a:buNone/>
            </a:pPr>
            <a:endParaRPr lang="en-US" sz="1800" b="0" dirty="0">
              <a:solidFill>
                <a:schemeClr val="bg1">
                  <a:lumMod val="95000"/>
                  <a:lumOff val="5000"/>
                </a:schemeClr>
              </a:solidFill>
            </a:endParaRPr>
          </a:p>
        </p:txBody>
      </p:sp>
    </p:spTree>
    <p:extLst>
      <p:ext uri="{BB962C8B-B14F-4D97-AF65-F5344CB8AC3E}">
        <p14:creationId xmlns:p14="http://schemas.microsoft.com/office/powerpoint/2010/main" val="252614765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CCDEF8D-2764-5AED-B6B5-3D5F5CB5FD9B}"/>
              </a:ext>
            </a:extLst>
          </p:cNvPr>
          <p:cNvSpPr txBox="1"/>
          <p:nvPr/>
        </p:nvSpPr>
        <p:spPr>
          <a:xfrm>
            <a:off x="4498891" y="712182"/>
            <a:ext cx="7391400" cy="5893921"/>
          </a:xfrm>
          <a:prstGeom prst="rect">
            <a:avLst/>
          </a:prstGeom>
          <a:noFill/>
        </p:spPr>
        <p:txBody>
          <a:bodyPr wrap="square" lIns="91440" tIns="45720" rIns="91440" bIns="45720" anchor="t">
            <a:spAutoFit/>
          </a:bodyPr>
          <a:lstStyle/>
          <a:p>
            <a:pPr marL="285750" indent="-285750" algn="l">
              <a:spcAft>
                <a:spcPts val="1800"/>
              </a:spcAft>
              <a:buFont typeface="Arial" panose="020B0604020202020204" pitchFamily="34" charset="0"/>
              <a:buChar char="•"/>
            </a:pPr>
            <a:r>
              <a:rPr lang="en-US" sz="3200" b="0" dirty="0">
                <a:solidFill>
                  <a:schemeClr val="bg1">
                    <a:lumMod val="95000"/>
                    <a:lumOff val="5000"/>
                  </a:schemeClr>
                </a:solidFill>
                <a:latin typeface="Calibri"/>
                <a:cs typeface="Calibri"/>
              </a:rPr>
              <a:t>Students will arrive via the Monroe entrance and will wait in the Grand Gallery until their assigned start time. </a:t>
            </a:r>
            <a:endParaRPr lang="en-US" dirty="0">
              <a:solidFill>
                <a:schemeClr val="bg1">
                  <a:lumMod val="95000"/>
                  <a:lumOff val="5000"/>
                </a:schemeClr>
              </a:solidFill>
            </a:endParaRPr>
          </a:p>
          <a:p>
            <a:pPr marL="285750" indent="-285750" algn="l">
              <a:spcAft>
                <a:spcPts val="600"/>
              </a:spcAft>
              <a:buFont typeface="Arial" panose="020B0604020202020204" pitchFamily="34" charset="0"/>
              <a:buChar char="•"/>
            </a:pPr>
            <a:r>
              <a:rPr lang="en-US" sz="3200" b="0" dirty="0">
                <a:solidFill>
                  <a:schemeClr val="bg1">
                    <a:lumMod val="95000"/>
                    <a:lumOff val="5000"/>
                  </a:schemeClr>
                </a:solidFill>
                <a:latin typeface="Calibri"/>
                <a:cs typeface="Calibri"/>
              </a:rPr>
              <a:t>23 minutes in each industry sector.</a:t>
            </a:r>
          </a:p>
          <a:p>
            <a:pPr marL="285750" indent="-285750" algn="l">
              <a:spcAft>
                <a:spcPts val="600"/>
              </a:spcAft>
              <a:buFont typeface="Arial" panose="020B0604020202020204" pitchFamily="34" charset="0"/>
              <a:buChar char="•"/>
            </a:pPr>
            <a:r>
              <a:rPr lang="en-US" sz="3200" b="0" dirty="0">
                <a:solidFill>
                  <a:schemeClr val="bg1">
                    <a:lumMod val="95000"/>
                    <a:lumOff val="5000"/>
                  </a:schemeClr>
                </a:solidFill>
                <a:latin typeface="Calibri"/>
                <a:cs typeface="Calibri"/>
              </a:rPr>
              <a:t>Music marks when students will need to switch quadrants. Follow their color pool noodles.</a:t>
            </a:r>
          </a:p>
          <a:p>
            <a:pPr marL="285750" indent="-285750" algn="l">
              <a:spcAft>
                <a:spcPts val="600"/>
              </a:spcAft>
              <a:buFont typeface="Arial" panose="020B0604020202020204" pitchFamily="34" charset="0"/>
              <a:buChar char="•"/>
            </a:pPr>
            <a:r>
              <a:rPr lang="en-US" sz="3200" b="0" dirty="0">
                <a:solidFill>
                  <a:schemeClr val="bg1">
                    <a:lumMod val="95000"/>
                    <a:lumOff val="5000"/>
                  </a:schemeClr>
                </a:solidFill>
                <a:latin typeface="Calibri"/>
                <a:cs typeface="Calibri"/>
              </a:rPr>
              <a:t>If you need to leave early, reach out to Maggie at </a:t>
            </a:r>
            <a:r>
              <a:rPr lang="en-US" sz="3200" b="0" dirty="0">
                <a:solidFill>
                  <a:schemeClr val="bg1">
                    <a:lumMod val="95000"/>
                    <a:lumOff val="5000"/>
                  </a:schemeClr>
                </a:solidFill>
                <a:latin typeface="Calibri"/>
                <a:cs typeface="Calibri"/>
                <a:hlinkClick r:id="rId3"/>
              </a:rPr>
              <a:t>mryan@westmiworks.org</a:t>
            </a:r>
            <a:r>
              <a:rPr lang="en-US" sz="3200" b="0" dirty="0">
                <a:solidFill>
                  <a:schemeClr val="bg1">
                    <a:lumMod val="95000"/>
                    <a:lumOff val="5000"/>
                  </a:schemeClr>
                </a:solidFill>
                <a:latin typeface="Calibri"/>
                <a:cs typeface="Calibri"/>
              </a:rPr>
              <a:t> or notify the overhead announcer stationed near the concession stand if day of event</a:t>
            </a:r>
          </a:p>
        </p:txBody>
      </p:sp>
      <p:sp>
        <p:nvSpPr>
          <p:cNvPr id="3" name="Title 1">
            <a:extLst>
              <a:ext uri="{FF2B5EF4-FFF2-40B4-BE49-F238E27FC236}">
                <a16:creationId xmlns:a16="http://schemas.microsoft.com/office/drawing/2014/main" id="{49B0135E-BEEB-6572-F84D-E1308E4D31B1}"/>
              </a:ext>
            </a:extLst>
          </p:cNvPr>
          <p:cNvSpPr txBox="1">
            <a:spLocks/>
          </p:cNvSpPr>
          <p:nvPr/>
        </p:nvSpPr>
        <p:spPr>
          <a:xfrm>
            <a:off x="263611" y="27432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dirty="0">
                <a:solidFill>
                  <a:schemeClr val="tx1"/>
                </a:solidFill>
                <a:latin typeface="Century Gothic" panose="020B0502020202020204" pitchFamily="34" charset="0"/>
              </a:rPr>
              <a:t>Student Experience</a:t>
            </a:r>
            <a:br>
              <a:rPr lang="en-US" sz="4000" b="1" dirty="0">
                <a:solidFill>
                  <a:schemeClr val="tx1"/>
                </a:solidFill>
                <a:latin typeface="Century Gothic" panose="020B0502020202020204" pitchFamily="34" charset="0"/>
              </a:rPr>
            </a:br>
            <a:endParaRPr lang="en-US" sz="4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7451887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BD1D028-900A-4C1A-8221-3A1AAC7098CA}"/>
              </a:ext>
            </a:extLst>
          </p:cNvPr>
          <p:cNvSpPr>
            <a:spLocks noGrp="1"/>
          </p:cNvSpPr>
          <p:nvPr>
            <p:ph type="title" idx="4294967295"/>
          </p:nvPr>
        </p:nvSpPr>
        <p:spPr>
          <a:xfrm rot="16200000">
            <a:off x="-2553493" y="2730500"/>
            <a:ext cx="6858000" cy="1397000"/>
          </a:xfrm>
          <a:prstGeom prst="rect">
            <a:avLst/>
          </a:prstGeom>
        </p:spPr>
        <p:txBody>
          <a:bodyPr lIns="91440" tIns="45720" rIns="91440" bIns="45720" anchor="t"/>
          <a:lstStyle/>
          <a:p>
            <a:r>
              <a:rPr lang="en-US" sz="6000" b="1" dirty="0">
                <a:solidFill>
                  <a:schemeClr val="accent1"/>
                </a:solidFill>
                <a:latin typeface="Century Gothic"/>
              </a:rPr>
              <a:t>Student Flow</a:t>
            </a:r>
          </a:p>
        </p:txBody>
      </p:sp>
      <p:pic>
        <p:nvPicPr>
          <p:cNvPr id="10" name="Graphic 9" descr="Bus with solid fill">
            <a:extLst>
              <a:ext uri="{FF2B5EF4-FFF2-40B4-BE49-F238E27FC236}">
                <a16:creationId xmlns:a16="http://schemas.microsoft.com/office/drawing/2014/main" id="{E3CBA391-E8FB-B824-131E-DB1B25E0D6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6281938" y="5863207"/>
            <a:ext cx="914400" cy="914400"/>
          </a:xfrm>
          <a:prstGeom prst="rect">
            <a:avLst/>
          </a:prstGeom>
        </p:spPr>
      </p:pic>
      <p:cxnSp>
        <p:nvCxnSpPr>
          <p:cNvPr id="12" name="Connector: Elbow 11">
            <a:extLst>
              <a:ext uri="{FF2B5EF4-FFF2-40B4-BE49-F238E27FC236}">
                <a16:creationId xmlns:a16="http://schemas.microsoft.com/office/drawing/2014/main" id="{CCA65714-73B9-F028-AE16-D9118681E110}"/>
              </a:ext>
            </a:extLst>
          </p:cNvPr>
          <p:cNvCxnSpPr>
            <a:cxnSpLocks/>
          </p:cNvCxnSpPr>
          <p:nvPr/>
        </p:nvCxnSpPr>
        <p:spPr>
          <a:xfrm rot="10800000">
            <a:off x="4331971" y="6214788"/>
            <a:ext cx="1239439" cy="143631"/>
          </a:xfrm>
          <a:prstGeom prst="bentConnector3">
            <a:avLst>
              <a:gd name="adj1" fmla="val 50000"/>
            </a:avLst>
          </a:prstGeom>
          <a:noFill/>
          <a:ln w="50800" cap="rnd">
            <a:solidFill>
              <a:srgbClr val="9E9F9E"/>
            </a:solidFill>
            <a:custDash>
              <a:ds d="100000" sp="200000"/>
            </a:custDash>
            <a:round/>
            <a:tailEnd type="triangle"/>
          </a:ln>
          <a:effectLst/>
        </p:spPr>
        <p:style>
          <a:lnRef idx="0">
            <a:scrgbClr r="0" g="0" b="0"/>
          </a:lnRef>
          <a:fillRef idx="0">
            <a:scrgbClr r="0" g="0" b="0"/>
          </a:fillRef>
          <a:effectRef idx="0">
            <a:scrgbClr r="0" g="0" b="0"/>
          </a:effectRef>
          <a:fontRef idx="none"/>
        </p:style>
      </p:cxnSp>
      <p:sp>
        <p:nvSpPr>
          <p:cNvPr id="17" name="TextBox 16">
            <a:extLst>
              <a:ext uri="{FF2B5EF4-FFF2-40B4-BE49-F238E27FC236}">
                <a16:creationId xmlns:a16="http://schemas.microsoft.com/office/drawing/2014/main" id="{6A7DAE23-CEFF-BFBD-B5CD-8D0188E2CB4A}"/>
              </a:ext>
            </a:extLst>
          </p:cNvPr>
          <p:cNvSpPr txBox="1"/>
          <p:nvPr/>
        </p:nvSpPr>
        <p:spPr>
          <a:xfrm>
            <a:off x="5259262" y="6214787"/>
            <a:ext cx="1011494" cy="28725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1200" b="1" i="0" u="none" strike="noStrike" cap="none" spc="0" normalizeH="0" baseline="0" dirty="0">
                <a:ln>
                  <a:noFill/>
                </a:ln>
                <a:solidFill>
                  <a:schemeClr val="bg1"/>
                </a:solidFill>
                <a:effectLst/>
                <a:uFillTx/>
                <a:latin typeface="+mj-lt"/>
                <a:ea typeface="+mj-ea"/>
                <a:cs typeface="+mj-cs"/>
                <a:sym typeface="Roboto Regular"/>
              </a:rPr>
              <a:t>Bus Drop Off</a:t>
            </a:r>
          </a:p>
        </p:txBody>
      </p:sp>
      <p:pic>
        <p:nvPicPr>
          <p:cNvPr id="13" name="Picture 12" descr="A diagram of a building&#10;&#10;AI-generated content may be incorrect.">
            <a:extLst>
              <a:ext uri="{FF2B5EF4-FFF2-40B4-BE49-F238E27FC236}">
                <a16:creationId xmlns:a16="http://schemas.microsoft.com/office/drawing/2014/main" id="{EBA506F6-A8CC-1F75-EBFB-E6821E7436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0774" y="97360"/>
            <a:ext cx="3763180" cy="6013072"/>
          </a:xfrm>
          <a:prstGeom prst="rect">
            <a:avLst/>
          </a:prstGeom>
        </p:spPr>
      </p:pic>
      <p:pic>
        <p:nvPicPr>
          <p:cNvPr id="3" name="Picture 2" descr="A diagram of a building&#10;&#10;AI-generated content may be incorrect.">
            <a:extLst>
              <a:ext uri="{FF2B5EF4-FFF2-40B4-BE49-F238E27FC236}">
                <a16:creationId xmlns:a16="http://schemas.microsoft.com/office/drawing/2014/main" id="{9C308A30-BEED-4340-2C82-CE65663CD9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33158" y="97361"/>
            <a:ext cx="3763180" cy="6013070"/>
          </a:xfrm>
          <a:prstGeom prst="rect">
            <a:avLst/>
          </a:prstGeom>
        </p:spPr>
      </p:pic>
    </p:spTree>
    <p:extLst>
      <p:ext uri="{BB962C8B-B14F-4D97-AF65-F5344CB8AC3E}">
        <p14:creationId xmlns:p14="http://schemas.microsoft.com/office/powerpoint/2010/main" val="391550707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A0B65B18-FB31-8E7F-1869-14B3B1A90B9A}"/>
              </a:ext>
            </a:extLst>
          </p:cNvPr>
          <p:cNvSpPr>
            <a:spLocks noGrp="1"/>
          </p:cNvSpPr>
          <p:nvPr>
            <p:ph type="pic" sz="quarter" idx="10"/>
          </p:nvPr>
        </p:nvSpPr>
        <p:spPr/>
        <p:txBody>
          <a:bodyPr/>
          <a:lstStyle/>
          <a:p>
            <a:endParaRPr lang="en-US" dirty="0"/>
          </a:p>
        </p:txBody>
      </p:sp>
      <p:pic>
        <p:nvPicPr>
          <p:cNvPr id="3" name="Picture 2" descr="A diagram of a school bus&#10;&#10;Description automatically generated">
            <a:extLst>
              <a:ext uri="{FF2B5EF4-FFF2-40B4-BE49-F238E27FC236}">
                <a16:creationId xmlns:a16="http://schemas.microsoft.com/office/drawing/2014/main" id="{7EBBB9C0-D6F1-3171-A330-1F2655EA5AB6}"/>
              </a:ext>
            </a:extLst>
          </p:cNvPr>
          <p:cNvPicPr>
            <a:picLocks noChangeAspect="1"/>
          </p:cNvPicPr>
          <p:nvPr/>
        </p:nvPicPr>
        <p:blipFill>
          <a:blip r:embed="rId2"/>
          <a:stretch>
            <a:fillRect/>
          </a:stretch>
        </p:blipFill>
        <p:spPr>
          <a:xfrm>
            <a:off x="2224783" y="84116"/>
            <a:ext cx="8563371" cy="6689767"/>
          </a:xfrm>
          <a:prstGeom prst="rect">
            <a:avLst/>
          </a:prstGeom>
        </p:spPr>
      </p:pic>
      <p:sp>
        <p:nvSpPr>
          <p:cNvPr id="4" name="Title 1">
            <a:extLst>
              <a:ext uri="{FF2B5EF4-FFF2-40B4-BE49-F238E27FC236}">
                <a16:creationId xmlns:a16="http://schemas.microsoft.com/office/drawing/2014/main" id="{7ED5AA44-1B6A-FD9B-D391-B8E1F1A77B57}"/>
              </a:ext>
            </a:extLst>
          </p:cNvPr>
          <p:cNvSpPr txBox="1">
            <a:spLocks/>
          </p:cNvSpPr>
          <p:nvPr/>
        </p:nvSpPr>
        <p:spPr>
          <a:xfrm rot="16200000">
            <a:off x="-2553493" y="2730500"/>
            <a:ext cx="6858000" cy="1397000"/>
          </a:xfrm>
          <a:prstGeom prst="rect">
            <a:avLst/>
          </a:prstGeom>
        </p:spPr>
        <p:txBody>
          <a:bodyPr lIns="91440" tIns="45720" rIns="91440" bIns="45720" anchor="t"/>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6000" b="1" dirty="0">
                <a:solidFill>
                  <a:schemeClr val="accent1"/>
                </a:solidFill>
                <a:latin typeface="Century Gothic"/>
              </a:rPr>
              <a:t>Student Flow</a:t>
            </a:r>
          </a:p>
        </p:txBody>
      </p:sp>
    </p:spTree>
    <p:extLst>
      <p:ext uri="{BB962C8B-B14F-4D97-AF65-F5344CB8AC3E}">
        <p14:creationId xmlns:p14="http://schemas.microsoft.com/office/powerpoint/2010/main" val="135253981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62709"/>
            <a:ext cx="8229600" cy="815770"/>
          </a:xfrm>
        </p:spPr>
        <p:txBody>
          <a:bodyPr/>
          <a:lstStyle/>
          <a:p>
            <a:r>
              <a:rPr lang="en-US" sz="3600" dirty="0"/>
              <a:t>EXIT PLANS</a:t>
            </a:r>
            <a:br>
              <a:rPr lang="en-US" sz="3600" dirty="0"/>
            </a:br>
            <a:br>
              <a:rPr lang="en-US" sz="3600" dirty="0"/>
            </a:br>
            <a:endParaRPr lang="en-US" sz="3600" dirty="0"/>
          </a:p>
        </p:txBody>
      </p:sp>
      <p:sp>
        <p:nvSpPr>
          <p:cNvPr id="3" name="Content Placeholder 2"/>
          <p:cNvSpPr>
            <a:spLocks noGrp="1"/>
          </p:cNvSpPr>
          <p:nvPr>
            <p:ph idx="1"/>
          </p:nvPr>
        </p:nvSpPr>
        <p:spPr>
          <a:xfrm>
            <a:off x="2133600" y="1305236"/>
            <a:ext cx="8229600" cy="685800"/>
          </a:xfrm>
        </p:spPr>
        <p:txBody>
          <a:bodyPr/>
          <a:lstStyle/>
          <a:p>
            <a:endParaRPr lang="en-US"/>
          </a:p>
          <a:p>
            <a:pPr marL="457200" lvl="1" indent="0"/>
            <a:r>
              <a:rPr lang="en-US"/>
              <a:t> </a:t>
            </a:r>
          </a:p>
          <a:p>
            <a:endParaRPr lang="en-US"/>
          </a:p>
        </p:txBody>
      </p:sp>
      <p:sp>
        <p:nvSpPr>
          <p:cNvPr id="8" name="Arrow: Left 7">
            <a:extLst>
              <a:ext uri="{FF2B5EF4-FFF2-40B4-BE49-F238E27FC236}">
                <a16:creationId xmlns:a16="http://schemas.microsoft.com/office/drawing/2014/main" id="{B90DBFDE-98FD-CE4C-B0C5-FAEEEB563463}"/>
              </a:ext>
            </a:extLst>
          </p:cNvPr>
          <p:cNvSpPr/>
          <p:nvPr/>
        </p:nvSpPr>
        <p:spPr>
          <a:xfrm>
            <a:off x="9171397" y="2115588"/>
            <a:ext cx="3020603" cy="3608006"/>
          </a:xfrm>
          <a:prstGeom prst="leftArrow">
            <a:avLst/>
          </a:prstGeom>
          <a:solidFill>
            <a:srgbClr val="FAC93D"/>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53585F"/>
              </a:solidFill>
              <a:effectLst/>
              <a:uFillTx/>
              <a:latin typeface="+mj-lt"/>
              <a:ea typeface="+mj-ea"/>
              <a:cs typeface="+mj-cs"/>
              <a:sym typeface="Roboto Regular"/>
            </a:endParaRPr>
          </a:p>
        </p:txBody>
      </p:sp>
      <p:sp>
        <p:nvSpPr>
          <p:cNvPr id="9" name="TextBox 8">
            <a:extLst>
              <a:ext uri="{FF2B5EF4-FFF2-40B4-BE49-F238E27FC236}">
                <a16:creationId xmlns:a16="http://schemas.microsoft.com/office/drawing/2014/main" id="{987048E7-804B-1645-2A79-1FD4772DE0A6}"/>
              </a:ext>
            </a:extLst>
          </p:cNvPr>
          <p:cNvSpPr txBox="1"/>
          <p:nvPr/>
        </p:nvSpPr>
        <p:spPr>
          <a:xfrm>
            <a:off x="9613186" y="3221964"/>
            <a:ext cx="2578814" cy="139525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chemeClr val="bg1"/>
                </a:solidFill>
                <a:effectLst/>
                <a:uFillTx/>
                <a:latin typeface="+mj-lt"/>
                <a:ea typeface="+mj-ea"/>
                <a:cs typeface="+mj-cs"/>
                <a:sym typeface="Roboto Regular"/>
              </a:rPr>
              <a:t>Exit Plan on </a:t>
            </a:r>
          </a:p>
          <a:p>
            <a:pPr marL="0" marR="0" indent="0" algn="ctr" defTabSz="825500" rtl="0" fontAlgn="auto" latinLnBrk="1" hangingPunct="0">
              <a:lnSpc>
                <a:spcPct val="100000"/>
              </a:lnSpc>
              <a:spcBef>
                <a:spcPts val="0"/>
              </a:spcBef>
              <a:spcAft>
                <a:spcPts val="0"/>
              </a:spcAft>
              <a:buClrTx/>
              <a:buSzTx/>
              <a:buFontTx/>
              <a:buNone/>
              <a:tabLst/>
            </a:pPr>
            <a:r>
              <a:rPr kumimoji="0" lang="en-US" sz="2800" b="1" i="0" u="none" strike="noStrike" cap="none" spc="0" normalizeH="0" baseline="0" dirty="0">
                <a:ln>
                  <a:noFill/>
                </a:ln>
                <a:solidFill>
                  <a:schemeClr val="bg1"/>
                </a:solidFill>
                <a:effectLst/>
                <a:uFillTx/>
                <a:latin typeface="+mj-lt"/>
                <a:ea typeface="+mj-ea"/>
                <a:cs typeface="+mj-cs"/>
                <a:sym typeface="Roboto Regular"/>
              </a:rPr>
              <a:t>every student lanyard</a:t>
            </a:r>
          </a:p>
        </p:txBody>
      </p:sp>
      <p:sp>
        <p:nvSpPr>
          <p:cNvPr id="10" name="TextBox 9">
            <a:extLst>
              <a:ext uri="{FF2B5EF4-FFF2-40B4-BE49-F238E27FC236}">
                <a16:creationId xmlns:a16="http://schemas.microsoft.com/office/drawing/2014/main" id="{46CA57A6-9D9E-9747-B042-DD739CE86487}"/>
              </a:ext>
            </a:extLst>
          </p:cNvPr>
          <p:cNvSpPr txBox="1"/>
          <p:nvPr/>
        </p:nvSpPr>
        <p:spPr>
          <a:xfrm>
            <a:off x="334514" y="1452427"/>
            <a:ext cx="4333207" cy="5247590"/>
          </a:xfrm>
          <a:prstGeom prst="rect">
            <a:avLst/>
          </a:prstGeom>
          <a:noFill/>
        </p:spPr>
        <p:txBody>
          <a:bodyPr wrap="square" lIns="91440" tIns="45720" rIns="91440" bIns="45720" anchor="t">
            <a:spAutoFit/>
          </a:bodyPr>
          <a:lstStyle/>
          <a:p>
            <a:pPr marL="285750" indent="-285750" algn="l">
              <a:spcAft>
                <a:spcPts val="1800"/>
              </a:spcAft>
              <a:buFont typeface="Arial" panose="020B0604020202020204" pitchFamily="34" charset="0"/>
              <a:buChar char="•"/>
            </a:pPr>
            <a:r>
              <a:rPr lang="en-US" sz="3200" b="0" dirty="0">
                <a:solidFill>
                  <a:schemeClr val="bg1">
                    <a:lumMod val="95000"/>
                    <a:lumOff val="5000"/>
                  </a:schemeClr>
                </a:solidFill>
                <a:latin typeface="Calibri"/>
                <a:cs typeface="Calibri"/>
              </a:rPr>
              <a:t>Color papers will show doors to exit from</a:t>
            </a:r>
          </a:p>
          <a:p>
            <a:pPr marL="285750" indent="-285750" algn="l">
              <a:spcAft>
                <a:spcPts val="1800"/>
              </a:spcAft>
              <a:buFont typeface="Arial" panose="020B0604020202020204" pitchFamily="34" charset="0"/>
              <a:buChar char="•"/>
            </a:pPr>
            <a:r>
              <a:rPr lang="en-US" sz="3200" b="0" dirty="0">
                <a:solidFill>
                  <a:schemeClr val="bg1">
                    <a:lumMod val="95000"/>
                    <a:lumOff val="5000"/>
                  </a:schemeClr>
                </a:solidFill>
                <a:latin typeface="Calibri"/>
                <a:cs typeface="Calibri"/>
              </a:rPr>
              <a:t>Carpool/chaperone-driven students: Exit same way. After DeVos Place building, break left to go to parking lot (bus driven students will go right to go over Grand River)</a:t>
            </a:r>
          </a:p>
        </p:txBody>
      </p:sp>
      <p:pic>
        <p:nvPicPr>
          <p:cNvPr id="5" name="Picture 4" descr="A diagram of a building&#10;&#10;AI-generated content may be incorrect.">
            <a:extLst>
              <a:ext uri="{FF2B5EF4-FFF2-40B4-BE49-F238E27FC236}">
                <a16:creationId xmlns:a16="http://schemas.microsoft.com/office/drawing/2014/main" id="{6D650BC6-A83C-E35B-EA8B-68A83B51F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9097" y="0"/>
            <a:ext cx="4262300" cy="6810599"/>
          </a:xfrm>
          <a:prstGeom prst="rect">
            <a:avLst/>
          </a:prstGeom>
        </p:spPr>
      </p:pic>
    </p:spTree>
    <p:extLst>
      <p:ext uri="{BB962C8B-B14F-4D97-AF65-F5344CB8AC3E}">
        <p14:creationId xmlns:p14="http://schemas.microsoft.com/office/powerpoint/2010/main" val="37203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9B0135E-BEEB-6572-F84D-E1308E4D31B1}"/>
              </a:ext>
            </a:extLst>
          </p:cNvPr>
          <p:cNvSpPr txBox="1">
            <a:spLocks/>
          </p:cNvSpPr>
          <p:nvPr/>
        </p:nvSpPr>
        <p:spPr>
          <a:xfrm>
            <a:off x="263611" y="27432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dirty="0">
                <a:solidFill>
                  <a:schemeClr val="tx1"/>
                </a:solidFill>
                <a:latin typeface="Century Gothic" panose="020B0502020202020204" pitchFamily="34" charset="0"/>
              </a:rPr>
              <a:t>Exterior Exit Plan</a:t>
            </a:r>
            <a:br>
              <a:rPr lang="en-US" sz="4000" b="1" dirty="0">
                <a:solidFill>
                  <a:schemeClr val="tx1"/>
                </a:solidFill>
                <a:latin typeface="Century Gothic" panose="020B0502020202020204" pitchFamily="34" charset="0"/>
              </a:rPr>
            </a:br>
            <a:endParaRPr lang="en-US" sz="4000" b="1" dirty="0">
              <a:solidFill>
                <a:schemeClr val="tx1"/>
              </a:solidFill>
              <a:latin typeface="Century Gothic" panose="020B0502020202020204" pitchFamily="34" charset="0"/>
            </a:endParaRPr>
          </a:p>
        </p:txBody>
      </p:sp>
      <p:pic>
        <p:nvPicPr>
          <p:cNvPr id="2" name="Picture 1">
            <a:extLst>
              <a:ext uri="{FF2B5EF4-FFF2-40B4-BE49-F238E27FC236}">
                <a16:creationId xmlns:a16="http://schemas.microsoft.com/office/drawing/2014/main" id="{ADC2A3C9-5DFB-F5BD-C823-37037E1E085D}"/>
              </a:ext>
            </a:extLst>
          </p:cNvPr>
          <p:cNvPicPr>
            <a:picLocks noChangeAspect="1"/>
          </p:cNvPicPr>
          <p:nvPr/>
        </p:nvPicPr>
        <p:blipFill>
          <a:blip r:embed="rId3"/>
          <a:stretch>
            <a:fillRect/>
          </a:stretch>
        </p:blipFill>
        <p:spPr>
          <a:xfrm>
            <a:off x="5354982" y="245166"/>
            <a:ext cx="6110978" cy="4772663"/>
          </a:xfrm>
          <a:prstGeom prst="rect">
            <a:avLst/>
          </a:prstGeom>
        </p:spPr>
      </p:pic>
      <p:sp>
        <p:nvSpPr>
          <p:cNvPr id="4" name="Star: 5 Points 3">
            <a:extLst>
              <a:ext uri="{FF2B5EF4-FFF2-40B4-BE49-F238E27FC236}">
                <a16:creationId xmlns:a16="http://schemas.microsoft.com/office/drawing/2014/main" id="{BFFB77D7-0280-0957-766A-7C7C9716427A}"/>
              </a:ext>
            </a:extLst>
          </p:cNvPr>
          <p:cNvSpPr/>
          <p:nvPr/>
        </p:nvSpPr>
        <p:spPr>
          <a:xfrm>
            <a:off x="7281939" y="2165726"/>
            <a:ext cx="770562" cy="750013"/>
          </a:xfrm>
          <a:prstGeom prst="star5">
            <a:avLst/>
          </a:prstGeom>
          <a:solidFill>
            <a:srgbClr val="FAC93D"/>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53585F"/>
              </a:solidFill>
              <a:effectLst/>
              <a:uFillTx/>
              <a:latin typeface="+mj-lt"/>
              <a:ea typeface="+mj-ea"/>
              <a:cs typeface="+mj-cs"/>
              <a:sym typeface="Roboto Regular"/>
            </a:endParaRPr>
          </a:p>
        </p:txBody>
      </p:sp>
      <p:cxnSp>
        <p:nvCxnSpPr>
          <p:cNvPr id="9" name="Straight Arrow Connector 8">
            <a:extLst>
              <a:ext uri="{FF2B5EF4-FFF2-40B4-BE49-F238E27FC236}">
                <a16:creationId xmlns:a16="http://schemas.microsoft.com/office/drawing/2014/main" id="{9B4E3605-6F84-8C80-228C-BF7719193A69}"/>
              </a:ext>
            </a:extLst>
          </p:cNvPr>
          <p:cNvCxnSpPr>
            <a:cxnSpLocks/>
          </p:cNvCxnSpPr>
          <p:nvPr/>
        </p:nvCxnSpPr>
        <p:spPr>
          <a:xfrm flipV="1">
            <a:off x="5595219" y="2743200"/>
            <a:ext cx="1834281" cy="24199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AC8D5275-01E5-D9C6-2921-7FC3F2988320}"/>
              </a:ext>
            </a:extLst>
          </p:cNvPr>
          <p:cNvSpPr txBox="1"/>
          <p:nvPr/>
        </p:nvSpPr>
        <p:spPr>
          <a:xfrm>
            <a:off x="4341222" y="5073751"/>
            <a:ext cx="4574178" cy="133369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1" hangingPunct="0">
              <a:lnSpc>
                <a:spcPct val="100000"/>
              </a:lnSpc>
              <a:spcBef>
                <a:spcPts val="0"/>
              </a:spcBef>
              <a:spcAft>
                <a:spcPts val="0"/>
              </a:spcAft>
              <a:buClrTx/>
              <a:buSzTx/>
              <a:buFontTx/>
              <a:buNone/>
              <a:tabLst/>
            </a:pPr>
            <a:r>
              <a:rPr lang="en-US" sz="2000" b="0" dirty="0">
                <a:solidFill>
                  <a:schemeClr val="bg1"/>
                </a:solidFill>
                <a:latin typeface="Calibri" panose="020F0502020204030204" pitchFamily="34" charset="0"/>
                <a:cs typeface="Calibri" panose="020F0502020204030204" pitchFamily="34" charset="0"/>
              </a:rPr>
              <a:t>Use your school sign to meet your </a:t>
            </a:r>
          </a:p>
          <a:p>
            <a:pPr marL="0" marR="0" indent="0" algn="l" defTabSz="825500" rtl="0" fontAlgn="auto" latinLnBrk="1" hangingPunct="0">
              <a:lnSpc>
                <a:spcPct val="100000"/>
              </a:lnSpc>
              <a:spcBef>
                <a:spcPts val="0"/>
              </a:spcBef>
              <a:spcAft>
                <a:spcPts val="0"/>
              </a:spcAft>
              <a:buClrTx/>
              <a:buSzTx/>
              <a:buFontTx/>
              <a:buNone/>
              <a:tabLst/>
            </a:pPr>
            <a:r>
              <a:rPr lang="en-US" sz="2000" b="0" dirty="0">
                <a:solidFill>
                  <a:schemeClr val="bg1"/>
                </a:solidFill>
                <a:latin typeface="Calibri" panose="020F0502020204030204" pitchFamily="34" charset="0"/>
                <a:cs typeface="Calibri" panose="020F0502020204030204" pitchFamily="34" charset="0"/>
              </a:rPr>
              <a:t>students here, arranged by lanyard colors. USE BUDDY SYSTEM. </a:t>
            </a:r>
          </a:p>
          <a:p>
            <a:pPr marL="0" marR="0" indent="0" algn="l" defTabSz="825500" rtl="0" fontAlgn="auto" latinLnBrk="1" hangingPunct="0">
              <a:lnSpc>
                <a:spcPct val="100000"/>
              </a:lnSpc>
              <a:spcBef>
                <a:spcPts val="0"/>
              </a:spcBef>
              <a:spcAft>
                <a:spcPts val="0"/>
              </a:spcAft>
              <a:buClrTx/>
              <a:buSzTx/>
              <a:buFontTx/>
              <a:buNone/>
              <a:tabLst/>
            </a:pPr>
            <a:endParaRPr lang="en-US" sz="2000" b="0" dirty="0">
              <a:solidFill>
                <a:schemeClr val="bg1"/>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50BC7502-549E-B2FA-7CB4-4FE45CC2C027}"/>
              </a:ext>
            </a:extLst>
          </p:cNvPr>
          <p:cNvSpPr txBox="1"/>
          <p:nvPr/>
        </p:nvSpPr>
        <p:spPr>
          <a:xfrm>
            <a:off x="9155637" y="5272327"/>
            <a:ext cx="3044744" cy="71814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1" hangingPunct="0">
              <a:lnSpc>
                <a:spcPct val="100000"/>
              </a:lnSpc>
              <a:spcBef>
                <a:spcPts val="0"/>
              </a:spcBef>
              <a:spcAft>
                <a:spcPts val="0"/>
              </a:spcAft>
              <a:buClrTx/>
              <a:buSzTx/>
              <a:buFontTx/>
              <a:buNone/>
              <a:tabLst/>
            </a:pPr>
            <a:r>
              <a:rPr lang="en-US" sz="2000" b="0" dirty="0">
                <a:solidFill>
                  <a:schemeClr val="bg1"/>
                </a:solidFill>
                <a:latin typeface="Calibri" panose="020F0502020204030204" pitchFamily="34" charset="0"/>
                <a:cs typeface="Calibri" panose="020F0502020204030204" pitchFamily="34" charset="0"/>
              </a:rPr>
              <a:t>Breakaway for chaperone-</a:t>
            </a:r>
          </a:p>
          <a:p>
            <a:pPr marL="0" marR="0" indent="0" algn="l" defTabSz="825500" rtl="0" fontAlgn="auto" latinLnBrk="1" hangingPunct="0">
              <a:lnSpc>
                <a:spcPct val="100000"/>
              </a:lnSpc>
              <a:spcBef>
                <a:spcPts val="0"/>
              </a:spcBef>
              <a:spcAft>
                <a:spcPts val="0"/>
              </a:spcAft>
              <a:buClrTx/>
              <a:buSzTx/>
              <a:buFontTx/>
              <a:buNone/>
              <a:tabLst/>
            </a:pPr>
            <a:r>
              <a:rPr lang="en-US" sz="2000" b="0" dirty="0">
                <a:solidFill>
                  <a:schemeClr val="bg1"/>
                </a:solidFill>
                <a:latin typeface="Calibri" panose="020F0502020204030204" pitchFamily="34" charset="0"/>
                <a:cs typeface="Calibri" panose="020F0502020204030204" pitchFamily="34" charset="0"/>
              </a:rPr>
              <a:t>driven students</a:t>
            </a:r>
            <a:endParaRPr kumimoji="0" lang="en-US" sz="2000" b="0"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Roboto Regular"/>
            </a:endParaRPr>
          </a:p>
        </p:txBody>
      </p:sp>
      <p:sp>
        <p:nvSpPr>
          <p:cNvPr id="20" name="Star: 7 Points 19">
            <a:extLst>
              <a:ext uri="{FF2B5EF4-FFF2-40B4-BE49-F238E27FC236}">
                <a16:creationId xmlns:a16="http://schemas.microsoft.com/office/drawing/2014/main" id="{66B9F2F6-79DC-8880-A3CD-FA1A074C177A}"/>
              </a:ext>
            </a:extLst>
          </p:cNvPr>
          <p:cNvSpPr/>
          <p:nvPr/>
        </p:nvSpPr>
        <p:spPr>
          <a:xfrm>
            <a:off x="8873003" y="5454314"/>
            <a:ext cx="393405" cy="298248"/>
          </a:xfrm>
          <a:prstGeom prst="star7">
            <a:avLst/>
          </a:prstGeom>
          <a:solidFill>
            <a:srgbClr val="FAC93D"/>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53585F"/>
              </a:solidFill>
              <a:effectLst/>
              <a:uFillTx/>
              <a:latin typeface="+mj-lt"/>
              <a:ea typeface="+mj-ea"/>
              <a:cs typeface="+mj-cs"/>
              <a:sym typeface="Roboto Regular"/>
            </a:endParaRPr>
          </a:p>
        </p:txBody>
      </p:sp>
      <p:sp>
        <p:nvSpPr>
          <p:cNvPr id="21" name="Star: 7 Points 20">
            <a:extLst>
              <a:ext uri="{FF2B5EF4-FFF2-40B4-BE49-F238E27FC236}">
                <a16:creationId xmlns:a16="http://schemas.microsoft.com/office/drawing/2014/main" id="{2F438CE0-E671-2885-D10A-CBD873E4DC36}"/>
              </a:ext>
            </a:extLst>
          </p:cNvPr>
          <p:cNvSpPr/>
          <p:nvPr/>
        </p:nvSpPr>
        <p:spPr>
          <a:xfrm>
            <a:off x="8915400" y="3291840"/>
            <a:ext cx="308610" cy="308610"/>
          </a:xfrm>
          <a:prstGeom prst="star7">
            <a:avLst/>
          </a:prstGeom>
          <a:solidFill>
            <a:srgbClr val="FAC93D"/>
          </a:solid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kumimoji="0" lang="en-US" sz="3200" b="1" i="0" u="none" strike="noStrike" cap="none" spc="0" normalizeH="0" baseline="0">
              <a:ln>
                <a:noFill/>
              </a:ln>
              <a:solidFill>
                <a:srgbClr val="53585F"/>
              </a:solidFill>
              <a:effectLst/>
              <a:uFillTx/>
              <a:latin typeface="+mj-lt"/>
              <a:ea typeface="+mj-ea"/>
              <a:cs typeface="+mj-cs"/>
              <a:sym typeface="Roboto Regular"/>
            </a:endParaRPr>
          </a:p>
        </p:txBody>
      </p:sp>
      <p:cxnSp>
        <p:nvCxnSpPr>
          <p:cNvPr id="23" name="Straight Arrow Connector 22">
            <a:extLst>
              <a:ext uri="{FF2B5EF4-FFF2-40B4-BE49-F238E27FC236}">
                <a16:creationId xmlns:a16="http://schemas.microsoft.com/office/drawing/2014/main" id="{E82CA96C-93C3-2C00-0D56-436E7BB0ED9C}"/>
              </a:ext>
            </a:extLst>
          </p:cNvPr>
          <p:cNvCxnSpPr>
            <a:cxnSpLocks/>
            <a:stCxn id="19" idx="0"/>
          </p:cNvCxnSpPr>
          <p:nvPr/>
        </p:nvCxnSpPr>
        <p:spPr>
          <a:xfrm flipH="1" flipV="1">
            <a:off x="9224010" y="3600450"/>
            <a:ext cx="1453999" cy="16718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8" name="TextBox 27">
            <a:extLst>
              <a:ext uri="{FF2B5EF4-FFF2-40B4-BE49-F238E27FC236}">
                <a16:creationId xmlns:a16="http://schemas.microsoft.com/office/drawing/2014/main" id="{13561E8D-E726-2302-A41C-40D0463DDC89}"/>
              </a:ext>
            </a:extLst>
          </p:cNvPr>
          <p:cNvSpPr txBox="1"/>
          <p:nvPr/>
        </p:nvSpPr>
        <p:spPr>
          <a:xfrm>
            <a:off x="5129213" y="6189047"/>
            <a:ext cx="6097904" cy="70788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marL="0" marR="0" indent="0" algn="l" defTabSz="825500" rtl="0" fontAlgn="auto" latinLnBrk="1" hangingPunct="0">
              <a:lnSpc>
                <a:spcPct val="100000"/>
              </a:lnSpc>
              <a:spcBef>
                <a:spcPts val="0"/>
              </a:spcBef>
              <a:spcAft>
                <a:spcPts val="0"/>
              </a:spcAft>
              <a:buClrTx/>
              <a:buSzTx/>
              <a:buFontTx/>
              <a:buNone/>
              <a:tabLst/>
            </a:pPr>
            <a:r>
              <a:rPr lang="en-US" sz="2000" b="0" dirty="0">
                <a:solidFill>
                  <a:schemeClr val="bg1"/>
                </a:solidFill>
                <a:latin typeface="Calibri" panose="020F0502020204030204" pitchFamily="34" charset="0"/>
                <a:cs typeface="Calibri" panose="020F0502020204030204" pitchFamily="34" charset="0"/>
              </a:rPr>
              <a:t>Wear weather appropriate clothing.</a:t>
            </a:r>
          </a:p>
          <a:p>
            <a:pPr marL="0" marR="0" indent="0" algn="l" defTabSz="825500" rtl="0" fontAlgn="auto" latinLnBrk="1" hangingPunct="0">
              <a:lnSpc>
                <a:spcPct val="100000"/>
              </a:lnSpc>
              <a:spcBef>
                <a:spcPts val="0"/>
              </a:spcBef>
              <a:spcAft>
                <a:spcPts val="0"/>
              </a:spcAft>
              <a:buClrTx/>
              <a:buSzTx/>
              <a:buFontTx/>
              <a:buNone/>
              <a:tabLst/>
            </a:pPr>
            <a:r>
              <a:rPr kumimoji="0" lang="en-US" sz="2000" b="0" i="0" u="none" strike="noStrike" cap="none" spc="0" normalizeH="0" baseline="0" dirty="0">
                <a:ln>
                  <a:noFill/>
                </a:ln>
                <a:solidFill>
                  <a:schemeClr val="bg1"/>
                </a:solidFill>
                <a:effectLst/>
                <a:uFillTx/>
                <a:latin typeface="Calibri" panose="020F0502020204030204" pitchFamily="34" charset="0"/>
                <a:cs typeface="Calibri" panose="020F0502020204030204" pitchFamily="34" charset="0"/>
                <a:sym typeface="Roboto Regular"/>
              </a:rPr>
              <a:t>Will take 15-20 minutes to gather after session ending. </a:t>
            </a:r>
          </a:p>
        </p:txBody>
      </p:sp>
    </p:spTree>
    <p:extLst>
      <p:ext uri="{BB962C8B-B14F-4D97-AF65-F5344CB8AC3E}">
        <p14:creationId xmlns:p14="http://schemas.microsoft.com/office/powerpoint/2010/main" val="73266288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CF2D8-883D-11C9-F1B6-43F0B8865100}"/>
              </a:ext>
            </a:extLst>
          </p:cNvPr>
          <p:cNvSpPr txBox="1">
            <a:spLocks/>
          </p:cNvSpPr>
          <p:nvPr/>
        </p:nvSpPr>
        <p:spPr>
          <a:xfrm>
            <a:off x="263611" y="2743200"/>
            <a:ext cx="3733800" cy="13716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dirty="0">
                <a:solidFill>
                  <a:schemeClr val="tx1"/>
                </a:solidFill>
                <a:latin typeface="Century Gothic" panose="020B0502020202020204" pitchFamily="34" charset="0"/>
              </a:rPr>
              <a:t>Bus ride home</a:t>
            </a:r>
            <a:br>
              <a:rPr lang="en-US" sz="4000" b="1" dirty="0">
                <a:solidFill>
                  <a:schemeClr val="tx1"/>
                </a:solidFill>
                <a:latin typeface="Century Gothic" panose="020B0502020202020204" pitchFamily="34" charset="0"/>
              </a:rPr>
            </a:br>
            <a:endParaRPr lang="en-US" sz="4000" b="1" dirty="0">
              <a:solidFill>
                <a:schemeClr val="tx1"/>
              </a:solidFill>
              <a:latin typeface="Century Gothic" panose="020B0502020202020204" pitchFamily="34" charset="0"/>
            </a:endParaRPr>
          </a:p>
        </p:txBody>
      </p:sp>
      <p:sp>
        <p:nvSpPr>
          <p:cNvPr id="5" name="TextBox 4">
            <a:extLst>
              <a:ext uri="{FF2B5EF4-FFF2-40B4-BE49-F238E27FC236}">
                <a16:creationId xmlns:a16="http://schemas.microsoft.com/office/drawing/2014/main" id="{CEEDE47A-A727-CCA7-67CB-B8620FA3823D}"/>
              </a:ext>
            </a:extLst>
          </p:cNvPr>
          <p:cNvSpPr txBox="1"/>
          <p:nvPr/>
        </p:nvSpPr>
        <p:spPr>
          <a:xfrm>
            <a:off x="4514492" y="1670649"/>
            <a:ext cx="7391400" cy="4339650"/>
          </a:xfrm>
          <a:prstGeom prst="rect">
            <a:avLst/>
          </a:prstGeom>
          <a:noFill/>
        </p:spPr>
        <p:txBody>
          <a:bodyPr wrap="square" lIns="91440" tIns="45720" rIns="91440" bIns="45720" anchor="t">
            <a:spAutoFit/>
          </a:bodyPr>
          <a:lstStyle/>
          <a:p>
            <a:pPr marL="285750" indent="-285750" algn="l">
              <a:spcAft>
                <a:spcPts val="1800"/>
              </a:spcAft>
              <a:buFont typeface="Arial" panose="020B0604020202020204" pitchFamily="34" charset="0"/>
              <a:buChar char="•"/>
            </a:pPr>
            <a:r>
              <a:rPr lang="en-US" sz="3200" b="0" dirty="0">
                <a:solidFill>
                  <a:schemeClr val="bg1">
                    <a:lumMod val="95000"/>
                    <a:lumOff val="5000"/>
                  </a:schemeClr>
                </a:solidFill>
                <a:latin typeface="Calibri"/>
                <a:cs typeface="Calibri"/>
              </a:rPr>
              <a:t>Students receive survey link via QR code. Have them fill this out on bus ride back. DO NOT GIVE OUT BEFORE.</a:t>
            </a:r>
            <a:endParaRPr lang="en-US" dirty="0">
              <a:solidFill>
                <a:schemeClr val="bg1">
                  <a:lumMod val="95000"/>
                  <a:lumOff val="5000"/>
                </a:schemeClr>
              </a:solidFill>
            </a:endParaRPr>
          </a:p>
          <a:p>
            <a:pPr marL="285750" indent="-285750" algn="l">
              <a:spcAft>
                <a:spcPts val="600"/>
              </a:spcAft>
              <a:buFont typeface="Arial" panose="020B0604020202020204" pitchFamily="34" charset="0"/>
              <a:buChar char="•"/>
            </a:pPr>
            <a:r>
              <a:rPr lang="en-US" sz="3200" b="0" dirty="0">
                <a:solidFill>
                  <a:schemeClr val="bg1">
                    <a:lumMod val="95000"/>
                    <a:lumOff val="5000"/>
                  </a:schemeClr>
                </a:solidFill>
                <a:latin typeface="Calibri"/>
                <a:cs typeface="Calibri"/>
              </a:rPr>
              <a:t>Educator survey available on micareerquest.org – SCECH credit available</a:t>
            </a:r>
          </a:p>
          <a:p>
            <a:pPr marL="285750" indent="-285750" algn="l">
              <a:spcAft>
                <a:spcPts val="600"/>
              </a:spcAft>
              <a:buFont typeface="Arial" panose="020B0604020202020204" pitchFamily="34" charset="0"/>
              <a:buChar char="•"/>
            </a:pPr>
            <a:r>
              <a:rPr lang="en-US" sz="3200" b="0" u="sng" dirty="0">
                <a:solidFill>
                  <a:schemeClr val="bg1">
                    <a:lumMod val="95000"/>
                    <a:lumOff val="5000"/>
                  </a:schemeClr>
                </a:solidFill>
                <a:latin typeface="Calibri"/>
                <a:cs typeface="Calibri"/>
              </a:rPr>
              <a:t>Prizes available for survey responses for educators and students</a:t>
            </a:r>
          </a:p>
        </p:txBody>
      </p:sp>
    </p:spTree>
    <p:extLst>
      <p:ext uri="{BB962C8B-B14F-4D97-AF65-F5344CB8AC3E}">
        <p14:creationId xmlns:p14="http://schemas.microsoft.com/office/powerpoint/2010/main" val="317221442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C9ACA-815F-52AC-023F-1B94D53EB739}"/>
              </a:ext>
            </a:extLst>
          </p:cNvPr>
          <p:cNvSpPr txBox="1">
            <a:spLocks/>
          </p:cNvSpPr>
          <p:nvPr/>
        </p:nvSpPr>
        <p:spPr>
          <a:xfrm>
            <a:off x="228600" y="2743200"/>
            <a:ext cx="3733800" cy="1371600"/>
          </a:xfrm>
          <a:prstGeom prst="rect">
            <a:avLst/>
          </a:prstGeom>
        </p:spPr>
        <p:txBody>
          <a:bodyPr lIns="91440" tIns="45720" rIns="91440" bIns="45720" anchor="t"/>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a:solidFill>
                  <a:schemeClr val="tx1"/>
                </a:solidFill>
                <a:latin typeface="Century Gothic"/>
              </a:rPr>
              <a:t>Exhibit Sample</a:t>
            </a:r>
          </a:p>
        </p:txBody>
      </p:sp>
      <p:pic>
        <p:nvPicPr>
          <p:cNvPr id="15" name="Picture Placeholder 14" descr="A group of people playing basketball&#10;&#10;Description automatically generated with low confidence">
            <a:extLst>
              <a:ext uri="{FF2B5EF4-FFF2-40B4-BE49-F238E27FC236}">
                <a16:creationId xmlns:a16="http://schemas.microsoft.com/office/drawing/2014/main" id="{E66C13EB-C2C8-AB5C-B672-BD1A38F7A861}"/>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t="4228" b="4228"/>
          <a:stretch>
            <a:fillRect/>
          </a:stretch>
        </p:blipFill>
        <p:spPr>
          <a:xfrm>
            <a:off x="3124200" y="2173288"/>
            <a:ext cx="2940050" cy="3249612"/>
          </a:xfrm>
        </p:spPr>
      </p:pic>
      <p:pic>
        <p:nvPicPr>
          <p:cNvPr id="13" name="Picture Placeholder 12" descr="A picture containing person, people&#10;&#10;Description automatically generated">
            <a:extLst>
              <a:ext uri="{FF2B5EF4-FFF2-40B4-BE49-F238E27FC236}">
                <a16:creationId xmlns:a16="http://schemas.microsoft.com/office/drawing/2014/main" id="{8EEE7E1A-B851-E8F3-76BB-06193645FED7}"/>
              </a:ext>
            </a:extLst>
          </p:cNvPr>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3177" b="13177"/>
          <a:stretch>
            <a:fillRect/>
          </a:stretch>
        </p:blipFill>
        <p:spPr>
          <a:xfrm>
            <a:off x="69850" y="2173288"/>
            <a:ext cx="2941638" cy="3249612"/>
          </a:xfrm>
        </p:spPr>
      </p:pic>
      <p:pic>
        <p:nvPicPr>
          <p:cNvPr id="17" name="Picture Placeholder 16" descr="A picture containing person, indoor&#10;&#10;Description automatically generated">
            <a:extLst>
              <a:ext uri="{FF2B5EF4-FFF2-40B4-BE49-F238E27FC236}">
                <a16:creationId xmlns:a16="http://schemas.microsoft.com/office/drawing/2014/main" id="{C24FEC2B-6C89-245B-FB91-6DCA7BBCCAF9}"/>
              </a:ext>
            </a:extLst>
          </p:cNvPr>
          <p:cNvPicPr>
            <a:picLocks noGrp="1" noChangeAspect="1"/>
          </p:cNvPicPr>
          <p:nvPr>
            <p:ph type="pic" sz="quarter" idx="12"/>
          </p:nvPr>
        </p:nvPicPr>
        <p:blipFill>
          <a:blip r:embed="rId5" cstate="print">
            <a:extLst>
              <a:ext uri="{28A0092B-C50C-407E-A947-70E740481C1C}">
                <a14:useLocalDpi xmlns:a14="http://schemas.microsoft.com/office/drawing/2010/main" val="0"/>
              </a:ext>
            </a:extLst>
          </a:blip>
          <a:srcRect t="4234" b="4234"/>
          <a:stretch>
            <a:fillRect/>
          </a:stretch>
        </p:blipFill>
        <p:spPr>
          <a:xfrm>
            <a:off x="6176963" y="2173288"/>
            <a:ext cx="2941637" cy="3249612"/>
          </a:xfrm>
        </p:spPr>
      </p:pic>
      <p:pic>
        <p:nvPicPr>
          <p:cNvPr id="19" name="Picture Placeholder 18" descr="A picture containing person, indoor, shop&#10;&#10;Description automatically generated">
            <a:extLst>
              <a:ext uri="{FF2B5EF4-FFF2-40B4-BE49-F238E27FC236}">
                <a16:creationId xmlns:a16="http://schemas.microsoft.com/office/drawing/2014/main" id="{031A44C0-98A8-986C-E0BA-5BDB1FEA6345}"/>
              </a:ext>
            </a:extLst>
          </p:cNvPr>
          <p:cNvPicPr>
            <a:picLocks noGrp="1" noChangeAspect="1"/>
          </p:cNvPicPr>
          <p:nvPr>
            <p:ph type="pic" sz="quarter" idx="13"/>
          </p:nvPr>
        </p:nvPicPr>
        <p:blipFill>
          <a:blip r:embed="rId6">
            <a:extLst>
              <a:ext uri="{28A0092B-C50C-407E-A947-70E740481C1C}">
                <a14:useLocalDpi xmlns:a14="http://schemas.microsoft.com/office/drawing/2010/main" val="0"/>
              </a:ext>
            </a:extLst>
          </a:blip>
          <a:srcRect t="4188" b="4188"/>
          <a:stretch>
            <a:fillRect/>
          </a:stretch>
        </p:blipFill>
        <p:spPr>
          <a:xfrm>
            <a:off x="9190038" y="2173288"/>
            <a:ext cx="2941637" cy="3249612"/>
          </a:xfrm>
        </p:spPr>
      </p:pic>
      <p:sp>
        <p:nvSpPr>
          <p:cNvPr id="11" name="Title 3">
            <a:extLst>
              <a:ext uri="{FF2B5EF4-FFF2-40B4-BE49-F238E27FC236}">
                <a16:creationId xmlns:a16="http://schemas.microsoft.com/office/drawing/2014/main" id="{B5A2768B-F176-8F67-B354-C7472B90C44E}"/>
              </a:ext>
            </a:extLst>
          </p:cNvPr>
          <p:cNvSpPr>
            <a:spLocks noGrp="1"/>
          </p:cNvSpPr>
          <p:nvPr/>
        </p:nvSpPr>
        <p:spPr>
          <a:xfrm>
            <a:off x="849086" y="332902"/>
            <a:ext cx="6748472" cy="770858"/>
          </a:xfrm>
          <a:prstGeom prst="rect">
            <a:avLst/>
          </a:prstGeom>
        </p:spPr>
        <p:txBody>
          <a:bodyPr/>
          <a:lstStyle>
            <a:lvl1pPr algn="l" defTabSz="914400" rtl="0" eaLnBrk="1" latinLnBrk="0" hangingPunct="1">
              <a:spcBef>
                <a:spcPct val="0"/>
              </a:spcBef>
              <a:buNone/>
              <a:defRPr sz="4000" b="0" i="0" kern="1200" baseline="0">
                <a:solidFill>
                  <a:srgbClr val="3F5666"/>
                </a:solidFill>
                <a:latin typeface="Century Gothic" panose="020B0502020202020204" pitchFamily="34" charset="0"/>
                <a:ea typeface="+mj-ea"/>
                <a:cs typeface="Arial" panose="020B0604020202020204" pitchFamily="34" charset="0"/>
              </a:defRPr>
            </a:lvl1pPr>
          </a:lstStyle>
          <a:p>
            <a:pPr defTabSz="685800"/>
            <a:r>
              <a:rPr lang="en-US" sz="4400" b="1" dirty="0">
                <a:solidFill>
                  <a:schemeClr val="accent1"/>
                </a:solidFill>
              </a:rPr>
              <a:t>Exhibit Examples</a:t>
            </a:r>
          </a:p>
        </p:txBody>
      </p:sp>
    </p:spTree>
    <p:extLst>
      <p:ext uri="{BB962C8B-B14F-4D97-AF65-F5344CB8AC3E}">
        <p14:creationId xmlns:p14="http://schemas.microsoft.com/office/powerpoint/2010/main" val="3829073890"/>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790645C-9503-E75A-B37E-594A9FEC31C6}"/>
              </a:ext>
            </a:extLst>
          </p:cNvPr>
          <p:cNvSpPr>
            <a:spLocks noGrp="1"/>
          </p:cNvSpPr>
          <p:nvPr>
            <p:ph type="pic" sz="quarter" idx="12"/>
          </p:nvPr>
        </p:nvSpPr>
        <p:spPr/>
        <p:txBody>
          <a:bodyPr/>
          <a:lstStyle/>
          <a:p>
            <a:endParaRPr lang="en-US"/>
          </a:p>
        </p:txBody>
      </p:sp>
      <p:pic>
        <p:nvPicPr>
          <p:cNvPr id="1026" name="Picture 2">
            <a:extLst>
              <a:ext uri="{FF2B5EF4-FFF2-40B4-BE49-F238E27FC236}">
                <a16:creationId xmlns:a16="http://schemas.microsoft.com/office/drawing/2014/main" id="{1FA4A9B4-35A8-3787-861B-78DC044D19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790" y="1257300"/>
            <a:ext cx="5267798" cy="526779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3">
            <a:extLst>
              <a:ext uri="{FF2B5EF4-FFF2-40B4-BE49-F238E27FC236}">
                <a16:creationId xmlns:a16="http://schemas.microsoft.com/office/drawing/2014/main" id="{2FFF33EF-B7B9-15FC-1D2B-07DE51A5A30C}"/>
              </a:ext>
            </a:extLst>
          </p:cNvPr>
          <p:cNvSpPr>
            <a:spLocks noGrp="1"/>
          </p:cNvSpPr>
          <p:nvPr/>
        </p:nvSpPr>
        <p:spPr>
          <a:xfrm>
            <a:off x="849086" y="332902"/>
            <a:ext cx="7323364" cy="770858"/>
          </a:xfrm>
          <a:prstGeom prst="rect">
            <a:avLst/>
          </a:prstGeom>
        </p:spPr>
        <p:txBody>
          <a:bodyPr/>
          <a:lstStyle>
            <a:lvl1pPr algn="l" defTabSz="914400" rtl="0" eaLnBrk="1" latinLnBrk="0" hangingPunct="1">
              <a:spcBef>
                <a:spcPct val="0"/>
              </a:spcBef>
              <a:buNone/>
              <a:defRPr sz="4000" b="0" i="0" kern="1200" baseline="0">
                <a:solidFill>
                  <a:srgbClr val="3F5666"/>
                </a:solidFill>
                <a:latin typeface="Century Gothic" panose="020B0502020202020204" pitchFamily="34" charset="0"/>
                <a:ea typeface="+mj-ea"/>
                <a:cs typeface="Arial" panose="020B0604020202020204" pitchFamily="34" charset="0"/>
              </a:defRPr>
            </a:lvl1pPr>
          </a:lstStyle>
          <a:p>
            <a:pPr defTabSz="685800"/>
            <a:r>
              <a:rPr lang="en-US" sz="4400" b="1" dirty="0">
                <a:solidFill>
                  <a:schemeClr val="accent1"/>
                </a:solidFill>
              </a:rPr>
              <a:t>Survey for SCECH credits</a:t>
            </a:r>
          </a:p>
        </p:txBody>
      </p:sp>
    </p:spTree>
    <p:extLst>
      <p:ext uri="{BB962C8B-B14F-4D97-AF65-F5344CB8AC3E}">
        <p14:creationId xmlns:p14="http://schemas.microsoft.com/office/powerpoint/2010/main" val="76694840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AD28B-3032-2AED-B31E-98DC4BCB39C3}"/>
              </a:ext>
            </a:extLst>
          </p:cNvPr>
          <p:cNvSpPr txBox="1">
            <a:spLocks/>
          </p:cNvSpPr>
          <p:nvPr/>
        </p:nvSpPr>
        <p:spPr>
          <a:xfrm>
            <a:off x="508000" y="3086100"/>
            <a:ext cx="3352800" cy="685800"/>
          </a:xfrm>
          <a:prstGeom prst="rect">
            <a:avLst/>
          </a:prstGeom>
        </p:spPr>
        <p:txBody>
          <a:bodyPr lIns="91440" tIns="45720" rIns="91440" bIns="45720" anchor="t"/>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pPr algn="l"/>
            <a:r>
              <a:rPr lang="en-US" sz="4000">
                <a:solidFill>
                  <a:schemeClr val="tx1"/>
                </a:solidFill>
                <a:latin typeface="Century Gothic"/>
              </a:rPr>
              <a:t>THANK YOU!</a:t>
            </a:r>
            <a:endParaRPr lang="en-US" sz="4000" b="1">
              <a:solidFill>
                <a:schemeClr val="tx1"/>
              </a:solidFill>
              <a:latin typeface="Century Gothic" panose="020B0502020202020204" pitchFamily="34" charset="0"/>
            </a:endParaRPr>
          </a:p>
        </p:txBody>
      </p:sp>
      <p:pic>
        <p:nvPicPr>
          <p:cNvPr id="8" name="Picture Placeholder 7" descr="A crowd of people&#10;&#10;Description automatically generated with low confidence">
            <a:extLst>
              <a:ext uri="{FF2B5EF4-FFF2-40B4-BE49-F238E27FC236}">
                <a16:creationId xmlns:a16="http://schemas.microsoft.com/office/drawing/2014/main" id="{AF9A71EB-F3D1-BEF8-8A0E-CADF5A37FE7A}"/>
              </a:ext>
            </a:extLst>
          </p:cNvPr>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2598" b="22598"/>
          <a:stretch>
            <a:fillRect/>
          </a:stretch>
        </p:blipFill>
        <p:spPr/>
      </p:pic>
      <p:sp>
        <p:nvSpPr>
          <p:cNvPr id="9" name="Title 1">
            <a:extLst>
              <a:ext uri="{FF2B5EF4-FFF2-40B4-BE49-F238E27FC236}">
                <a16:creationId xmlns:a16="http://schemas.microsoft.com/office/drawing/2014/main" id="{778AD458-66A4-4237-6D77-70B33797B645}"/>
              </a:ext>
            </a:extLst>
          </p:cNvPr>
          <p:cNvSpPr txBox="1">
            <a:spLocks/>
          </p:cNvSpPr>
          <p:nvPr/>
        </p:nvSpPr>
        <p:spPr>
          <a:xfrm>
            <a:off x="2984500" y="4940300"/>
            <a:ext cx="6223000" cy="10414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6000" b="1">
                <a:solidFill>
                  <a:schemeClr val="accent2"/>
                </a:solidFill>
                <a:latin typeface="Century Gothic" panose="020B0502020202020204" pitchFamily="34" charset="0"/>
              </a:rPr>
              <a:t>THANK YOU!</a:t>
            </a:r>
          </a:p>
        </p:txBody>
      </p:sp>
    </p:spTree>
    <p:extLst>
      <p:ext uri="{BB962C8B-B14F-4D97-AF65-F5344CB8AC3E}">
        <p14:creationId xmlns:p14="http://schemas.microsoft.com/office/powerpoint/2010/main" val="1519239614"/>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AD28B-3032-2AED-B31E-98DC4BCB39C3}"/>
              </a:ext>
            </a:extLst>
          </p:cNvPr>
          <p:cNvSpPr txBox="1">
            <a:spLocks/>
          </p:cNvSpPr>
          <p:nvPr/>
        </p:nvSpPr>
        <p:spPr>
          <a:xfrm>
            <a:off x="304800" y="3086100"/>
            <a:ext cx="3352800" cy="6858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pPr algn="l"/>
            <a:r>
              <a:rPr lang="en-US" sz="4000">
                <a:solidFill>
                  <a:schemeClr val="tx1"/>
                </a:solidFill>
                <a:latin typeface="Century Gothic" panose="020B0502020202020204" pitchFamily="34" charset="0"/>
              </a:rPr>
              <a:t>Questions?</a:t>
            </a:r>
            <a:endParaRPr lang="en-US" sz="4000" b="1">
              <a:solidFill>
                <a:schemeClr val="tx1"/>
              </a:solidFill>
              <a:latin typeface="Century Gothic" panose="020B0502020202020204" pitchFamily="34" charset="0"/>
            </a:endParaRPr>
          </a:p>
        </p:txBody>
      </p:sp>
    </p:spTree>
    <p:extLst>
      <p:ext uri="{BB962C8B-B14F-4D97-AF65-F5344CB8AC3E}">
        <p14:creationId xmlns:p14="http://schemas.microsoft.com/office/powerpoint/2010/main" val="233485338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EDAF6-3012-000A-B2B6-9BDB59ECB80C}"/>
              </a:ext>
            </a:extLst>
          </p:cNvPr>
          <p:cNvSpPr txBox="1">
            <a:spLocks/>
          </p:cNvSpPr>
          <p:nvPr/>
        </p:nvSpPr>
        <p:spPr>
          <a:xfrm>
            <a:off x="116840" y="2771015"/>
            <a:ext cx="3733800" cy="1315970"/>
          </a:xfrm>
          <a:prstGeom prst="rect">
            <a:avLst/>
          </a:prstGeom>
        </p:spPr>
        <p:txBody>
          <a:bodyPr lIns="91440" tIns="45720" rIns="91440" bIns="45720" anchor="t"/>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a:solidFill>
                  <a:schemeClr val="tx1"/>
                </a:solidFill>
                <a:latin typeface="Century Gothic"/>
              </a:rPr>
              <a:t>The</a:t>
            </a:r>
            <a:endParaRPr lang="en-US" sz="4000">
              <a:solidFill>
                <a:schemeClr val="tx1"/>
              </a:solidFill>
              <a:latin typeface="Century Gothic" panose="020B0502020202020204" pitchFamily="34" charset="0"/>
            </a:endParaRPr>
          </a:p>
          <a:p>
            <a:r>
              <a:rPr lang="en-US" sz="4000">
                <a:solidFill>
                  <a:schemeClr val="tx1"/>
                </a:solidFill>
                <a:latin typeface="Century Gothic"/>
              </a:rPr>
              <a:t>Need</a:t>
            </a:r>
            <a:br>
              <a:rPr lang="en-US" sz="4000" b="1">
                <a:latin typeface="Century Gothic" panose="020B0502020202020204" pitchFamily="34" charset="0"/>
              </a:rPr>
            </a:br>
            <a:endParaRPr lang="en-US" sz="4000" b="1">
              <a:solidFill>
                <a:schemeClr val="tx1"/>
              </a:solidFill>
              <a:latin typeface="Century Gothic" panose="020B0502020202020204" pitchFamily="34" charset="0"/>
            </a:endParaRPr>
          </a:p>
        </p:txBody>
      </p:sp>
      <p:sp>
        <p:nvSpPr>
          <p:cNvPr id="5" name="Content Placeholder 2">
            <a:extLst>
              <a:ext uri="{FF2B5EF4-FFF2-40B4-BE49-F238E27FC236}">
                <a16:creationId xmlns:a16="http://schemas.microsoft.com/office/drawing/2014/main" id="{D1DE0491-221B-AD97-7E54-9C7C91F4B01D}"/>
              </a:ext>
            </a:extLst>
          </p:cNvPr>
          <p:cNvSpPr txBox="1">
            <a:spLocks/>
          </p:cNvSpPr>
          <p:nvPr/>
        </p:nvSpPr>
        <p:spPr>
          <a:xfrm>
            <a:off x="4536440" y="2359660"/>
            <a:ext cx="6817360" cy="1315970"/>
          </a:xfrm>
          <a:prstGeom prst="rect">
            <a:avLst/>
          </a:prstGeom>
        </p:spPr>
        <p:txBody>
          <a:bodyPr lIns="91440" tIns="45720" rIns="91440" bIns="45720" anchor="t">
            <a:normAutofit/>
          </a:bodyPr>
          <a:lstStyle>
            <a:lvl1pPr algn="ctr" defTabSz="292100" eaLnBrk="1" hangingPunct="1">
              <a:defRPr sz="3000" b="1">
                <a:solidFill>
                  <a:srgbClr val="FAC93D"/>
                </a:solidFill>
                <a:latin typeface="+mj-lt"/>
                <a:ea typeface="+mj-ea"/>
                <a:cs typeface="+mj-cs"/>
                <a:sym typeface="Roboto Regular"/>
              </a:defRPr>
            </a:lvl1pPr>
            <a:lvl2pPr indent="114300" algn="ctr" defTabSz="292100" eaLnBrk="1" hangingPunct="1">
              <a:defRPr sz="3000" b="1">
                <a:solidFill>
                  <a:srgbClr val="FAC93D"/>
                </a:solidFill>
                <a:latin typeface="+mj-lt"/>
                <a:ea typeface="+mj-ea"/>
                <a:cs typeface="+mj-cs"/>
                <a:sym typeface="Roboto Regular"/>
              </a:defRPr>
            </a:lvl2pPr>
            <a:lvl3pPr indent="228600" algn="ctr" defTabSz="292100" eaLnBrk="1" hangingPunct="1">
              <a:defRPr sz="3000" b="1">
                <a:solidFill>
                  <a:srgbClr val="FAC93D"/>
                </a:solidFill>
                <a:latin typeface="+mj-lt"/>
                <a:ea typeface="+mj-ea"/>
                <a:cs typeface="+mj-cs"/>
                <a:sym typeface="Roboto Regular"/>
              </a:defRPr>
            </a:lvl3pPr>
            <a:lvl4pPr indent="342900" algn="ctr" defTabSz="292100" eaLnBrk="1" hangingPunct="1">
              <a:defRPr sz="3000" b="1">
                <a:solidFill>
                  <a:srgbClr val="FAC93D"/>
                </a:solidFill>
                <a:latin typeface="+mj-lt"/>
                <a:ea typeface="+mj-ea"/>
                <a:cs typeface="+mj-cs"/>
                <a:sym typeface="Roboto Regular"/>
              </a:defRPr>
            </a:lvl4pPr>
            <a:lvl5pPr indent="457200" algn="ctr" defTabSz="292100" eaLnBrk="1" hangingPunct="1">
              <a:defRPr sz="3000" b="1">
                <a:solidFill>
                  <a:srgbClr val="FAC93D"/>
                </a:solidFill>
                <a:latin typeface="+mj-lt"/>
                <a:ea typeface="+mj-ea"/>
                <a:cs typeface="+mj-cs"/>
                <a:sym typeface="Roboto Regular"/>
              </a:defRPr>
            </a:lvl5pPr>
            <a:lvl6pPr indent="571500" algn="ctr" defTabSz="292100" eaLnBrk="1" hangingPunct="1">
              <a:defRPr sz="3000" b="1">
                <a:solidFill>
                  <a:srgbClr val="FAC93D"/>
                </a:solidFill>
                <a:latin typeface="+mj-lt"/>
                <a:ea typeface="+mj-ea"/>
                <a:cs typeface="+mj-cs"/>
                <a:sym typeface="Roboto Regular"/>
              </a:defRPr>
            </a:lvl6pPr>
            <a:lvl7pPr indent="685800" algn="ctr" defTabSz="292100" eaLnBrk="1" hangingPunct="1">
              <a:defRPr sz="3000" b="1">
                <a:solidFill>
                  <a:srgbClr val="FAC93D"/>
                </a:solidFill>
                <a:latin typeface="+mj-lt"/>
                <a:ea typeface="+mj-ea"/>
                <a:cs typeface="+mj-cs"/>
                <a:sym typeface="Roboto Regular"/>
              </a:defRPr>
            </a:lvl7pPr>
            <a:lvl8pPr indent="800100" algn="ctr" defTabSz="292100" eaLnBrk="1" hangingPunct="1">
              <a:defRPr sz="3000" b="1">
                <a:solidFill>
                  <a:srgbClr val="FAC93D"/>
                </a:solidFill>
                <a:latin typeface="+mj-lt"/>
                <a:ea typeface="+mj-ea"/>
                <a:cs typeface="+mj-cs"/>
                <a:sym typeface="Roboto Regular"/>
              </a:defRPr>
            </a:lvl8pPr>
            <a:lvl9pPr indent="914400" algn="ctr" defTabSz="292100" eaLnBrk="1" hangingPunct="1">
              <a:defRPr sz="3000" b="1">
                <a:solidFill>
                  <a:srgbClr val="FAC93D"/>
                </a:solidFill>
                <a:latin typeface="+mj-lt"/>
                <a:ea typeface="+mj-ea"/>
                <a:cs typeface="+mj-cs"/>
                <a:sym typeface="Roboto Regular"/>
              </a:defRPr>
            </a:lvl9pPr>
          </a:lstStyle>
          <a:p>
            <a:pPr algn="l"/>
            <a:r>
              <a:rPr lang="en-US" sz="2400" b="0">
                <a:solidFill>
                  <a:schemeClr val="bg1">
                    <a:lumMod val="95000"/>
                    <a:lumOff val="5000"/>
                  </a:schemeClr>
                </a:solidFill>
                <a:latin typeface="Calibri"/>
                <a:cs typeface="Calibri"/>
              </a:rPr>
              <a:t>75 million workers will retire by 2030, yet only 51 million workers will enter the workforce to replace them. </a:t>
            </a:r>
            <a:endParaRPr lang="en-US" b="0">
              <a:solidFill>
                <a:schemeClr val="bg1">
                  <a:lumMod val="95000"/>
                  <a:lumOff val="5000"/>
                </a:schemeClr>
              </a:solidFill>
              <a:highlight>
                <a:srgbClr val="FFFF00"/>
              </a:highlight>
            </a:endParaRPr>
          </a:p>
        </p:txBody>
      </p:sp>
      <p:pic>
        <p:nvPicPr>
          <p:cNvPr id="4" name="Picture 3" descr="A picture containing text, sign, dark&#10;&#10;Description automatically generated">
            <a:extLst>
              <a:ext uri="{FF2B5EF4-FFF2-40B4-BE49-F238E27FC236}">
                <a16:creationId xmlns:a16="http://schemas.microsoft.com/office/drawing/2014/main" id="{E7B2E514-ED5F-213C-15EA-329A4F7657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3850" y="552450"/>
            <a:ext cx="2781300" cy="1943100"/>
          </a:xfrm>
          <a:prstGeom prst="rect">
            <a:avLst/>
          </a:prstGeom>
        </p:spPr>
      </p:pic>
      <p:sp>
        <p:nvSpPr>
          <p:cNvPr id="7" name="TextBox 6">
            <a:extLst>
              <a:ext uri="{FF2B5EF4-FFF2-40B4-BE49-F238E27FC236}">
                <a16:creationId xmlns:a16="http://schemas.microsoft.com/office/drawing/2014/main" id="{65EAB643-671A-0461-6EC5-E87A4B45F45E}"/>
              </a:ext>
            </a:extLst>
          </p:cNvPr>
          <p:cNvSpPr txBox="1"/>
          <p:nvPr/>
        </p:nvSpPr>
        <p:spPr>
          <a:xfrm>
            <a:off x="4648200" y="4194355"/>
            <a:ext cx="5918200" cy="95410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a:r>
              <a:rPr lang="en-US" sz="2800">
                <a:solidFill>
                  <a:srgbClr val="3F5766"/>
                </a:solidFill>
                <a:latin typeface="Calibri"/>
                <a:cs typeface="Calibri"/>
              </a:rPr>
              <a:t>What are we doing to ensure they choose a career in Agribusiness? </a:t>
            </a:r>
            <a:endParaRPr lang="en-US" sz="2800">
              <a:latin typeface="Calibri"/>
              <a:cs typeface="Calibri"/>
            </a:endParaRPr>
          </a:p>
        </p:txBody>
      </p:sp>
      <p:sp>
        <p:nvSpPr>
          <p:cNvPr id="11" name="TextBox 10">
            <a:extLst>
              <a:ext uri="{FF2B5EF4-FFF2-40B4-BE49-F238E27FC236}">
                <a16:creationId xmlns:a16="http://schemas.microsoft.com/office/drawing/2014/main" id="{31108963-9090-C441-1C00-AFA17AAF38B7}"/>
              </a:ext>
            </a:extLst>
          </p:cNvPr>
          <p:cNvSpPr txBox="1"/>
          <p:nvPr/>
        </p:nvSpPr>
        <p:spPr>
          <a:xfrm>
            <a:off x="7251700" y="6211897"/>
            <a:ext cx="4102100" cy="52322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800">
                <a:solidFill>
                  <a:srgbClr val="3F5766"/>
                </a:solidFill>
                <a:latin typeface="Calibri"/>
                <a:cs typeface="Calibri"/>
              </a:rPr>
              <a:t>Information Technology?</a:t>
            </a:r>
            <a:endParaRPr lang="en-US" sz="2800"/>
          </a:p>
        </p:txBody>
      </p:sp>
      <p:sp>
        <p:nvSpPr>
          <p:cNvPr id="13" name="TextBox 12">
            <a:extLst>
              <a:ext uri="{FF2B5EF4-FFF2-40B4-BE49-F238E27FC236}">
                <a16:creationId xmlns:a16="http://schemas.microsoft.com/office/drawing/2014/main" id="{EAA6DA99-7C17-F44F-78E1-8E8A678DFCC7}"/>
              </a:ext>
            </a:extLst>
          </p:cNvPr>
          <p:cNvSpPr txBox="1"/>
          <p:nvPr/>
        </p:nvSpPr>
        <p:spPr>
          <a:xfrm>
            <a:off x="4648200" y="5143967"/>
            <a:ext cx="4254500" cy="52322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l"/>
            <a:r>
              <a:rPr lang="en-US" sz="2800">
                <a:solidFill>
                  <a:srgbClr val="3F5766"/>
                </a:solidFill>
                <a:latin typeface="Calibri"/>
                <a:cs typeface="Calibri"/>
              </a:rPr>
              <a:t>Advanced Manufacturing? </a:t>
            </a:r>
            <a:endParaRPr lang="en-US" sz="2800"/>
          </a:p>
        </p:txBody>
      </p:sp>
      <p:sp>
        <p:nvSpPr>
          <p:cNvPr id="15" name="TextBox 14">
            <a:extLst>
              <a:ext uri="{FF2B5EF4-FFF2-40B4-BE49-F238E27FC236}">
                <a16:creationId xmlns:a16="http://schemas.microsoft.com/office/drawing/2014/main" id="{8B70AF87-28A2-BBB3-FEE2-4B10468B802F}"/>
              </a:ext>
            </a:extLst>
          </p:cNvPr>
          <p:cNvSpPr txBox="1"/>
          <p:nvPr/>
        </p:nvSpPr>
        <p:spPr>
          <a:xfrm>
            <a:off x="8597900" y="5275769"/>
            <a:ext cx="2565400" cy="52322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800" dirty="0">
                <a:solidFill>
                  <a:srgbClr val="3F5766"/>
                </a:solidFill>
                <a:latin typeface="Calibri"/>
                <a:cs typeface="Calibri"/>
              </a:rPr>
              <a:t>Construction? </a:t>
            </a:r>
            <a:endParaRPr lang="en-US" sz="2800" dirty="0"/>
          </a:p>
        </p:txBody>
      </p:sp>
      <p:sp>
        <p:nvSpPr>
          <p:cNvPr id="17" name="TextBox 16">
            <a:extLst>
              <a:ext uri="{FF2B5EF4-FFF2-40B4-BE49-F238E27FC236}">
                <a16:creationId xmlns:a16="http://schemas.microsoft.com/office/drawing/2014/main" id="{BF4DE7E3-3633-05FE-BF83-B9ABE02A698D}"/>
              </a:ext>
            </a:extLst>
          </p:cNvPr>
          <p:cNvSpPr txBox="1"/>
          <p:nvPr/>
        </p:nvSpPr>
        <p:spPr>
          <a:xfrm>
            <a:off x="4897120" y="5688677"/>
            <a:ext cx="3048000" cy="52322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800">
                <a:solidFill>
                  <a:srgbClr val="3F5766"/>
                </a:solidFill>
                <a:latin typeface="Calibri"/>
                <a:cs typeface="Calibri"/>
              </a:rPr>
              <a:t>Health Sciences? </a:t>
            </a:r>
            <a:endParaRPr lang="en-US" sz="2800"/>
          </a:p>
        </p:txBody>
      </p:sp>
      <p:sp>
        <p:nvSpPr>
          <p:cNvPr id="3" name="TextBox 2">
            <a:extLst>
              <a:ext uri="{FF2B5EF4-FFF2-40B4-BE49-F238E27FC236}">
                <a16:creationId xmlns:a16="http://schemas.microsoft.com/office/drawing/2014/main" id="{5C53F595-6490-399A-A9EC-D6B64BBFBA3D}"/>
              </a:ext>
            </a:extLst>
          </p:cNvPr>
          <p:cNvSpPr txBox="1"/>
          <p:nvPr/>
        </p:nvSpPr>
        <p:spPr>
          <a:xfrm>
            <a:off x="4349750" y="6233387"/>
            <a:ext cx="2565400" cy="52322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800" dirty="0">
                <a:solidFill>
                  <a:srgbClr val="3F5766"/>
                </a:solidFill>
                <a:latin typeface="Calibri"/>
                <a:cs typeface="Calibri"/>
              </a:rPr>
              <a:t>Hospitality</a:t>
            </a:r>
            <a:endParaRPr lang="en-US" sz="2800" dirty="0"/>
          </a:p>
        </p:txBody>
      </p:sp>
    </p:spTree>
    <p:extLst>
      <p:ext uri="{BB962C8B-B14F-4D97-AF65-F5344CB8AC3E}">
        <p14:creationId xmlns:p14="http://schemas.microsoft.com/office/powerpoint/2010/main" val="7310765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P spid="15" grpId="0"/>
      <p:bldP spid="17"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B8CCA839-55B7-C8D8-9922-859640E88AF9}"/>
              </a:ext>
            </a:extLst>
          </p:cNvPr>
          <p:cNvSpPr>
            <a:spLocks noGrp="1"/>
          </p:cNvSpPr>
          <p:nvPr/>
        </p:nvSpPr>
        <p:spPr>
          <a:xfrm>
            <a:off x="849086" y="332902"/>
            <a:ext cx="6748472" cy="770858"/>
          </a:xfrm>
          <a:prstGeom prst="rect">
            <a:avLst/>
          </a:prstGeom>
        </p:spPr>
        <p:txBody>
          <a:bodyPr/>
          <a:lstStyle>
            <a:lvl1pPr algn="l" defTabSz="914400" rtl="0" eaLnBrk="1" latinLnBrk="0" hangingPunct="1">
              <a:spcBef>
                <a:spcPct val="0"/>
              </a:spcBef>
              <a:buNone/>
              <a:defRPr sz="4000" b="0" i="0" kern="1200" baseline="0">
                <a:solidFill>
                  <a:srgbClr val="3F5666"/>
                </a:solidFill>
                <a:latin typeface="Century Gothic" panose="020B0502020202020204" pitchFamily="34" charset="0"/>
                <a:ea typeface="+mj-ea"/>
                <a:cs typeface="Arial" panose="020B0604020202020204" pitchFamily="34" charset="0"/>
              </a:defRPr>
            </a:lvl1pPr>
          </a:lstStyle>
          <a:p>
            <a:pPr defTabSz="685800"/>
            <a:r>
              <a:rPr lang="en-US" sz="4400" b="1">
                <a:solidFill>
                  <a:schemeClr val="accent1"/>
                </a:solidFill>
              </a:rPr>
              <a:t>Industry Talent Councils </a:t>
            </a:r>
          </a:p>
        </p:txBody>
      </p:sp>
      <p:pic>
        <p:nvPicPr>
          <p:cNvPr id="6" name="Picture 5">
            <a:extLst>
              <a:ext uri="{FF2B5EF4-FFF2-40B4-BE49-F238E27FC236}">
                <a16:creationId xmlns:a16="http://schemas.microsoft.com/office/drawing/2014/main" id="{780C14CF-66A5-21B4-A4FE-6BF18964AF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4778" y="1809236"/>
            <a:ext cx="2169419" cy="916061"/>
          </a:xfrm>
          <a:prstGeom prst="rect">
            <a:avLst/>
          </a:prstGeom>
        </p:spPr>
      </p:pic>
      <p:pic>
        <p:nvPicPr>
          <p:cNvPr id="8" name="Picture 7">
            <a:extLst>
              <a:ext uri="{FF2B5EF4-FFF2-40B4-BE49-F238E27FC236}">
                <a16:creationId xmlns:a16="http://schemas.microsoft.com/office/drawing/2014/main" id="{BDE85905-0C9E-DCF7-1705-B30DFFB3FC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7133" y="1935967"/>
            <a:ext cx="2346368" cy="628650"/>
          </a:xfrm>
          <a:prstGeom prst="rect">
            <a:avLst/>
          </a:prstGeom>
        </p:spPr>
      </p:pic>
      <p:pic>
        <p:nvPicPr>
          <p:cNvPr id="10" name="Picture 9">
            <a:extLst>
              <a:ext uri="{FF2B5EF4-FFF2-40B4-BE49-F238E27FC236}">
                <a16:creationId xmlns:a16="http://schemas.microsoft.com/office/drawing/2014/main" id="{934AC776-28E7-086A-890F-A8B67921DB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7133" y="3632861"/>
            <a:ext cx="2313262" cy="800100"/>
          </a:xfrm>
          <a:prstGeom prst="rect">
            <a:avLst/>
          </a:prstGeom>
        </p:spPr>
      </p:pic>
      <p:pic>
        <p:nvPicPr>
          <p:cNvPr id="13" name="Picture 12">
            <a:extLst>
              <a:ext uri="{FF2B5EF4-FFF2-40B4-BE49-F238E27FC236}">
                <a16:creationId xmlns:a16="http://schemas.microsoft.com/office/drawing/2014/main" id="{3138049C-4483-F87C-823B-47F7BF93478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94778" y="5293164"/>
            <a:ext cx="3486150" cy="413759"/>
          </a:xfrm>
          <a:prstGeom prst="rect">
            <a:avLst/>
          </a:prstGeom>
        </p:spPr>
      </p:pic>
      <p:pic>
        <p:nvPicPr>
          <p:cNvPr id="16" name="Picture 15" descr="Logo&#10;&#10;Description automatically generated">
            <a:extLst>
              <a:ext uri="{FF2B5EF4-FFF2-40B4-BE49-F238E27FC236}">
                <a16:creationId xmlns:a16="http://schemas.microsoft.com/office/drawing/2014/main" id="{66F25FB0-2A16-A2C8-BF50-94386766342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3427" y="3019517"/>
            <a:ext cx="2461206" cy="1836987"/>
          </a:xfrm>
          <a:prstGeom prst="rect">
            <a:avLst/>
          </a:prstGeom>
        </p:spPr>
      </p:pic>
      <p:sp>
        <p:nvSpPr>
          <p:cNvPr id="18" name="Content Placeholder 2">
            <a:extLst>
              <a:ext uri="{FF2B5EF4-FFF2-40B4-BE49-F238E27FC236}">
                <a16:creationId xmlns:a16="http://schemas.microsoft.com/office/drawing/2014/main" id="{D5A6AF06-C6D4-BE34-583F-557C2BE52732}"/>
              </a:ext>
            </a:extLst>
          </p:cNvPr>
          <p:cNvSpPr>
            <a:spLocks noGrp="1"/>
          </p:cNvSpPr>
          <p:nvPr/>
        </p:nvSpPr>
        <p:spPr>
          <a:xfrm>
            <a:off x="4778830" y="5992504"/>
            <a:ext cx="7234071" cy="532594"/>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itchFamily="34" charset="0"/>
              <a:buChar char="•"/>
              <a:defRPr sz="3200" kern="1200">
                <a:solidFill>
                  <a:schemeClr val="tx1">
                    <a:lumMod val="75000"/>
                    <a:lumOff val="25000"/>
                  </a:schemeClr>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lumMod val="75000"/>
                    <a:lumOff val="25000"/>
                  </a:schemeClr>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75000"/>
                    <a:lumOff val="25000"/>
                  </a:schemeClr>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75000"/>
                    <a:lumOff val="25000"/>
                  </a:schemeClr>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0" dirty="0">
                <a:solidFill>
                  <a:schemeClr val="bg1"/>
                </a:solidFill>
                <a:latin typeface="Calibri"/>
                <a:ea typeface="Calibri"/>
                <a:cs typeface="Arial"/>
              </a:rPr>
              <a:t>The data-based </a:t>
            </a:r>
            <a:r>
              <a:rPr lang="en-US" sz="1800" dirty="0">
                <a:solidFill>
                  <a:schemeClr val="bg1"/>
                </a:solidFill>
                <a:latin typeface="Calibri"/>
                <a:ea typeface="Calibri"/>
                <a:cs typeface="Arial"/>
                <a:hlinkClick r:id="rId8">
                  <a:extLst>
                    <a:ext uri="{A12FA001-AC4F-418D-AE19-62706E023703}">
                      <ahyp:hlinkClr xmlns:ahyp="http://schemas.microsoft.com/office/drawing/2018/hyperlinkcolor" val="tx"/>
                    </a:ext>
                  </a:extLst>
                </a:hlinkClick>
              </a:rPr>
              <a:t>HotJobs! List</a:t>
            </a:r>
            <a:r>
              <a:rPr lang="en-US" sz="1800" dirty="0">
                <a:solidFill>
                  <a:schemeClr val="bg1"/>
                </a:solidFill>
                <a:latin typeface="Calibri"/>
                <a:ea typeface="Calibri"/>
                <a:cs typeface="Arial"/>
              </a:rPr>
              <a:t> </a:t>
            </a:r>
            <a:r>
              <a:rPr lang="en-US" sz="1800" b="0" dirty="0">
                <a:solidFill>
                  <a:schemeClr val="bg1"/>
                </a:solidFill>
                <a:latin typeface="Calibri"/>
                <a:ea typeface="Calibri"/>
                <a:cs typeface="Arial"/>
              </a:rPr>
              <a:t>guides which jobs are featured at the event. </a:t>
            </a:r>
            <a:r>
              <a:rPr lang="en-US" sz="1800" b="0" i="1" dirty="0">
                <a:solidFill>
                  <a:schemeClr val="bg1"/>
                </a:solidFill>
                <a:latin typeface="Calibri"/>
                <a:ea typeface="Calibri"/>
                <a:cs typeface="Arial"/>
              </a:rPr>
              <a:t>Signs with QR codes show the hottest jobs in our area! </a:t>
            </a:r>
            <a:endParaRPr lang="en-US" sz="1800" i="1" dirty="0">
              <a:solidFill>
                <a:schemeClr val="bg1"/>
              </a:solidFill>
              <a:latin typeface="Calibri"/>
              <a:ea typeface="Calibri"/>
              <a:cs typeface="Arial"/>
            </a:endParaRPr>
          </a:p>
        </p:txBody>
      </p:sp>
      <p:pic>
        <p:nvPicPr>
          <p:cNvPr id="3" name="Picture 2">
            <a:extLst>
              <a:ext uri="{FF2B5EF4-FFF2-40B4-BE49-F238E27FC236}">
                <a16:creationId xmlns:a16="http://schemas.microsoft.com/office/drawing/2014/main" id="{B8BC7005-11D5-22D0-B658-3A4AD7D4254D}"/>
              </a:ext>
            </a:extLst>
          </p:cNvPr>
          <p:cNvPicPr>
            <a:picLocks noChangeAspect="1"/>
          </p:cNvPicPr>
          <p:nvPr/>
        </p:nvPicPr>
        <p:blipFill>
          <a:blip r:embed="rId9"/>
          <a:stretch>
            <a:fillRect/>
          </a:stretch>
        </p:blipFill>
        <p:spPr>
          <a:xfrm rot="300000">
            <a:off x="7365203" y="515740"/>
            <a:ext cx="4426105" cy="5278244"/>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9C7C6-289C-92FD-74E1-D9D5699B529B}"/>
              </a:ext>
            </a:extLst>
          </p:cNvPr>
          <p:cNvSpPr txBox="1">
            <a:spLocks/>
          </p:cNvSpPr>
          <p:nvPr/>
        </p:nvSpPr>
        <p:spPr>
          <a:xfrm>
            <a:off x="152400" y="2740660"/>
            <a:ext cx="3733800" cy="1371600"/>
          </a:xfrm>
          <a:prstGeom prst="rect">
            <a:avLst/>
          </a:prstGeom>
        </p:spPr>
        <p:txBody>
          <a:bodyPr lIns="91440" tIns="45720" rIns="91440" bIns="45720" anchor="t"/>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400">
                <a:solidFill>
                  <a:schemeClr val="tx1"/>
                </a:solidFill>
                <a:latin typeface="Century Gothic"/>
              </a:rPr>
              <a:t>Event</a:t>
            </a:r>
            <a:r>
              <a:rPr lang="en-US" sz="4400" b="1">
                <a:solidFill>
                  <a:schemeClr val="tx1"/>
                </a:solidFill>
                <a:latin typeface="Century Gothic"/>
              </a:rPr>
              <a:t> </a:t>
            </a:r>
            <a:r>
              <a:rPr lang="en-US" sz="4400">
                <a:solidFill>
                  <a:schemeClr val="tx1"/>
                </a:solidFill>
                <a:latin typeface="Century Gothic"/>
              </a:rPr>
              <a:t>Overview</a:t>
            </a:r>
            <a:br>
              <a:rPr lang="en-US" sz="4400" b="1">
                <a:latin typeface="Century Gothic" panose="020B0502020202020204" pitchFamily="34" charset="0"/>
              </a:rPr>
            </a:br>
            <a:endParaRPr lang="en-US" sz="4400" b="1">
              <a:solidFill>
                <a:schemeClr val="tx1"/>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657AB715-2CBB-8D6D-2A7C-138BDAC6C2C1}"/>
              </a:ext>
            </a:extLst>
          </p:cNvPr>
          <p:cNvSpPr txBox="1">
            <a:spLocks/>
          </p:cNvSpPr>
          <p:nvPr/>
        </p:nvSpPr>
        <p:spPr>
          <a:xfrm>
            <a:off x="4826000" y="355600"/>
            <a:ext cx="6743700" cy="6146800"/>
          </a:xfrm>
          <a:prstGeom prst="rect">
            <a:avLst/>
          </a:prstGeom>
        </p:spPr>
        <p:txBody>
          <a:bodyPr lIns="91440" tIns="45720" rIns="91440" bIns="45720" anchor="t">
            <a:normAutofit fontScale="25000" lnSpcReduction="20000"/>
          </a:bodyPr>
          <a:lstStyle>
            <a:lvl1pPr algn="ctr" defTabSz="292100" eaLnBrk="1" hangingPunct="1">
              <a:defRPr sz="3000" b="1">
                <a:solidFill>
                  <a:srgbClr val="FAC93D"/>
                </a:solidFill>
                <a:latin typeface="+mj-lt"/>
                <a:ea typeface="+mj-ea"/>
                <a:cs typeface="+mj-cs"/>
                <a:sym typeface="Roboto Regular"/>
              </a:defRPr>
            </a:lvl1pPr>
            <a:lvl2pPr indent="114300" algn="ctr" defTabSz="292100" eaLnBrk="1" hangingPunct="1">
              <a:defRPr sz="3000" b="1">
                <a:solidFill>
                  <a:srgbClr val="FAC93D"/>
                </a:solidFill>
                <a:latin typeface="+mj-lt"/>
                <a:ea typeface="+mj-ea"/>
                <a:cs typeface="+mj-cs"/>
                <a:sym typeface="Roboto Regular"/>
              </a:defRPr>
            </a:lvl2pPr>
            <a:lvl3pPr indent="228600" algn="ctr" defTabSz="292100" eaLnBrk="1" hangingPunct="1">
              <a:defRPr sz="3000" b="1">
                <a:solidFill>
                  <a:srgbClr val="FAC93D"/>
                </a:solidFill>
                <a:latin typeface="+mj-lt"/>
                <a:ea typeface="+mj-ea"/>
                <a:cs typeface="+mj-cs"/>
                <a:sym typeface="Roboto Regular"/>
              </a:defRPr>
            </a:lvl3pPr>
            <a:lvl4pPr indent="342900" algn="ctr" defTabSz="292100" eaLnBrk="1" hangingPunct="1">
              <a:defRPr sz="3000" b="1">
                <a:solidFill>
                  <a:srgbClr val="FAC93D"/>
                </a:solidFill>
                <a:latin typeface="+mj-lt"/>
                <a:ea typeface="+mj-ea"/>
                <a:cs typeface="+mj-cs"/>
                <a:sym typeface="Roboto Regular"/>
              </a:defRPr>
            </a:lvl4pPr>
            <a:lvl5pPr indent="457200" algn="ctr" defTabSz="292100" eaLnBrk="1" hangingPunct="1">
              <a:defRPr sz="3000" b="1">
                <a:solidFill>
                  <a:srgbClr val="FAC93D"/>
                </a:solidFill>
                <a:latin typeface="+mj-lt"/>
                <a:ea typeface="+mj-ea"/>
                <a:cs typeface="+mj-cs"/>
                <a:sym typeface="Roboto Regular"/>
              </a:defRPr>
            </a:lvl5pPr>
            <a:lvl6pPr indent="571500" algn="ctr" defTabSz="292100" eaLnBrk="1" hangingPunct="1">
              <a:defRPr sz="3000" b="1">
                <a:solidFill>
                  <a:srgbClr val="FAC93D"/>
                </a:solidFill>
                <a:latin typeface="+mj-lt"/>
                <a:ea typeface="+mj-ea"/>
                <a:cs typeface="+mj-cs"/>
                <a:sym typeface="Roboto Regular"/>
              </a:defRPr>
            </a:lvl6pPr>
            <a:lvl7pPr indent="685800" algn="ctr" defTabSz="292100" eaLnBrk="1" hangingPunct="1">
              <a:defRPr sz="3000" b="1">
                <a:solidFill>
                  <a:srgbClr val="FAC93D"/>
                </a:solidFill>
                <a:latin typeface="+mj-lt"/>
                <a:ea typeface="+mj-ea"/>
                <a:cs typeface="+mj-cs"/>
                <a:sym typeface="Roboto Regular"/>
              </a:defRPr>
            </a:lvl7pPr>
            <a:lvl8pPr indent="800100" algn="ctr" defTabSz="292100" eaLnBrk="1" hangingPunct="1">
              <a:defRPr sz="3000" b="1">
                <a:solidFill>
                  <a:srgbClr val="FAC93D"/>
                </a:solidFill>
                <a:latin typeface="+mj-lt"/>
                <a:ea typeface="+mj-ea"/>
                <a:cs typeface="+mj-cs"/>
                <a:sym typeface="Roboto Regular"/>
              </a:defRPr>
            </a:lvl8pPr>
            <a:lvl9pPr indent="914400" algn="ctr" defTabSz="292100" eaLnBrk="1" hangingPunct="1">
              <a:defRPr sz="3000" b="1">
                <a:solidFill>
                  <a:srgbClr val="FAC93D"/>
                </a:solidFill>
                <a:latin typeface="+mj-lt"/>
                <a:ea typeface="+mj-ea"/>
                <a:cs typeface="+mj-cs"/>
                <a:sym typeface="Roboto Regular"/>
              </a:defRPr>
            </a:lvl9pPr>
          </a:lstStyle>
          <a:p>
            <a:pPr algn="l">
              <a:lnSpc>
                <a:spcPct val="120000"/>
              </a:lnSpc>
              <a:spcAft>
                <a:spcPts val="1200"/>
              </a:spcAft>
            </a:pPr>
            <a:r>
              <a:rPr lang="en-US" sz="9600" dirty="0">
                <a:solidFill>
                  <a:schemeClr val="bg1">
                    <a:lumMod val="95000"/>
                    <a:lumOff val="5000"/>
                  </a:schemeClr>
                </a:solidFill>
                <a:latin typeface="Calibri" panose="020F0502020204030204" pitchFamily="34" charset="0"/>
                <a:cs typeface="Calibri" panose="020F0502020204030204" pitchFamily="34" charset="0"/>
              </a:rPr>
              <a:t>When </a:t>
            </a:r>
          </a:p>
          <a:p>
            <a:pPr marL="342900" indent="-342900" algn="l">
              <a:lnSpc>
                <a:spcPct val="120000"/>
              </a:lnSpc>
              <a:spcAft>
                <a:spcPts val="1200"/>
              </a:spcAft>
              <a:buFont typeface="Arial"/>
              <a:buChar char="•"/>
            </a:pPr>
            <a:r>
              <a:rPr lang="en-US" sz="9600" b="0" dirty="0">
                <a:solidFill>
                  <a:schemeClr val="bg1">
                    <a:lumMod val="95000"/>
                    <a:lumOff val="5000"/>
                  </a:schemeClr>
                </a:solidFill>
                <a:latin typeface="Calibri"/>
                <a:cs typeface="Calibri"/>
              </a:rPr>
              <a:t>Event Day - Thursday, March 20, 2025</a:t>
            </a:r>
          </a:p>
          <a:p>
            <a:pPr marL="342900" indent="-342900" algn="l">
              <a:lnSpc>
                <a:spcPct val="120000"/>
              </a:lnSpc>
              <a:spcAft>
                <a:spcPts val="1200"/>
              </a:spcAft>
              <a:buFont typeface="Arial"/>
              <a:buChar char="•"/>
            </a:pPr>
            <a:r>
              <a:rPr lang="en-US" sz="9600" b="0" dirty="0">
                <a:solidFill>
                  <a:schemeClr val="bg1">
                    <a:lumMod val="95000"/>
                    <a:lumOff val="5000"/>
                  </a:schemeClr>
                </a:solidFill>
                <a:latin typeface="Calibri"/>
                <a:cs typeface="Calibri"/>
              </a:rPr>
              <a:t>Arrive 30-45 minutes early (45 minutes recommended for Session II)</a:t>
            </a:r>
          </a:p>
          <a:p>
            <a:pPr algn="l">
              <a:lnSpc>
                <a:spcPct val="120000"/>
              </a:lnSpc>
              <a:spcAft>
                <a:spcPts val="1200"/>
              </a:spcAft>
            </a:pPr>
            <a:endParaRPr lang="en-US" sz="9600" dirty="0">
              <a:solidFill>
                <a:schemeClr val="bg1">
                  <a:lumMod val="95000"/>
                  <a:lumOff val="5000"/>
                </a:schemeClr>
              </a:solidFill>
              <a:latin typeface="Calibri" panose="020F0502020204030204" pitchFamily="34" charset="0"/>
              <a:cs typeface="Calibri" panose="020F0502020204030204" pitchFamily="34" charset="0"/>
            </a:endParaRPr>
          </a:p>
          <a:p>
            <a:pPr algn="l">
              <a:lnSpc>
                <a:spcPct val="120000"/>
              </a:lnSpc>
              <a:spcAft>
                <a:spcPts val="1200"/>
              </a:spcAft>
            </a:pPr>
            <a:r>
              <a:rPr lang="en-US" sz="9600" dirty="0">
                <a:solidFill>
                  <a:schemeClr val="bg1">
                    <a:lumMod val="95000"/>
                    <a:lumOff val="5000"/>
                  </a:schemeClr>
                </a:solidFill>
                <a:latin typeface="Calibri" panose="020F0502020204030204" pitchFamily="34" charset="0"/>
                <a:cs typeface="Calibri" panose="020F0502020204030204" pitchFamily="34" charset="0"/>
              </a:rPr>
              <a:t>Where</a:t>
            </a:r>
          </a:p>
          <a:p>
            <a:pPr algn="l">
              <a:lnSpc>
                <a:spcPct val="120000"/>
              </a:lnSpc>
              <a:spcAft>
                <a:spcPts val="1200"/>
              </a:spcAft>
            </a:pPr>
            <a:r>
              <a:rPr lang="en-US" sz="9600" b="0" dirty="0">
                <a:solidFill>
                  <a:schemeClr val="bg1">
                    <a:lumMod val="95000"/>
                    <a:lumOff val="5000"/>
                  </a:schemeClr>
                </a:solidFill>
                <a:latin typeface="Calibri" panose="020F0502020204030204" pitchFamily="34" charset="0"/>
                <a:cs typeface="Calibri" panose="020F0502020204030204" pitchFamily="34" charset="0"/>
              </a:rPr>
              <a:t>DeVos Place Convention Center</a:t>
            </a:r>
          </a:p>
          <a:p>
            <a:pPr algn="l">
              <a:lnSpc>
                <a:spcPct val="120000"/>
              </a:lnSpc>
              <a:spcAft>
                <a:spcPts val="1200"/>
              </a:spcAft>
            </a:pPr>
            <a:r>
              <a:rPr lang="en-US" sz="9600" b="0" dirty="0">
                <a:solidFill>
                  <a:schemeClr val="bg1">
                    <a:lumMod val="95000"/>
                    <a:lumOff val="5000"/>
                  </a:schemeClr>
                </a:solidFill>
                <a:latin typeface="Calibri" panose="020F0502020204030204" pitchFamily="34" charset="0"/>
                <a:cs typeface="Calibri" panose="020F0502020204030204" pitchFamily="34" charset="0"/>
              </a:rPr>
              <a:t>303 Monroe Ave NW, Grand Rapids, MI 49503</a:t>
            </a:r>
            <a:endParaRPr lang="en-US" sz="9600" dirty="0">
              <a:solidFill>
                <a:schemeClr val="bg1">
                  <a:lumMod val="95000"/>
                  <a:lumOff val="5000"/>
                </a:schemeClr>
              </a:solidFill>
              <a:latin typeface="Calibri" panose="020F0502020204030204" pitchFamily="34" charset="0"/>
              <a:cs typeface="Calibri" panose="020F0502020204030204" pitchFamily="34" charset="0"/>
            </a:endParaRPr>
          </a:p>
          <a:p>
            <a:pPr lvl="1" indent="0" algn="l">
              <a:lnSpc>
                <a:spcPct val="120000"/>
              </a:lnSpc>
              <a:spcAft>
                <a:spcPts val="1200"/>
              </a:spcAft>
            </a:pPr>
            <a:endParaRPr lang="en-US" sz="9600" dirty="0">
              <a:solidFill>
                <a:schemeClr val="bg1">
                  <a:lumMod val="95000"/>
                  <a:lumOff val="5000"/>
                </a:schemeClr>
              </a:solidFill>
              <a:latin typeface="Calibri" panose="020F0502020204030204" pitchFamily="34" charset="0"/>
              <a:cs typeface="Calibri" panose="020F0502020204030204" pitchFamily="34" charset="0"/>
            </a:endParaRPr>
          </a:p>
          <a:p>
            <a:pPr lvl="1" indent="0" algn="l">
              <a:lnSpc>
                <a:spcPct val="120000"/>
              </a:lnSpc>
              <a:spcAft>
                <a:spcPts val="1200"/>
              </a:spcAft>
            </a:pPr>
            <a:r>
              <a:rPr lang="en-US" sz="9600" dirty="0">
                <a:solidFill>
                  <a:schemeClr val="bg1">
                    <a:lumMod val="95000"/>
                    <a:lumOff val="5000"/>
                  </a:schemeClr>
                </a:solidFill>
                <a:latin typeface="Calibri" panose="020F0502020204030204" pitchFamily="34" charset="0"/>
                <a:cs typeface="Calibri" panose="020F0502020204030204" pitchFamily="34" charset="0"/>
              </a:rPr>
              <a:t>What</a:t>
            </a:r>
          </a:p>
          <a:p>
            <a:pPr marL="342900" lvl="1" indent="-342900" algn="l">
              <a:lnSpc>
                <a:spcPct val="120000"/>
              </a:lnSpc>
              <a:spcAft>
                <a:spcPts val="1200"/>
              </a:spcAft>
              <a:buFont typeface="Arial"/>
              <a:buChar char="•"/>
            </a:pPr>
            <a:r>
              <a:rPr lang="en-US" sz="9600" b="0" dirty="0">
                <a:solidFill>
                  <a:schemeClr val="bg1">
                    <a:lumMod val="95000"/>
                    <a:lumOff val="5000"/>
                  </a:schemeClr>
                </a:solidFill>
                <a:latin typeface="Calibri" panose="020F0502020204030204" pitchFamily="34" charset="0"/>
                <a:cs typeface="Calibri" panose="020F0502020204030204" pitchFamily="34" charset="0"/>
              </a:rPr>
              <a:t>Showcase high-demand occupations</a:t>
            </a:r>
          </a:p>
          <a:p>
            <a:pPr marL="342900" lvl="1" indent="-342900" algn="l">
              <a:lnSpc>
                <a:spcPct val="120000"/>
              </a:lnSpc>
              <a:spcAft>
                <a:spcPts val="1200"/>
              </a:spcAft>
              <a:buFont typeface="Arial"/>
              <a:buChar char="•"/>
            </a:pPr>
            <a:r>
              <a:rPr lang="en-US" sz="9600" b="0" dirty="0">
                <a:solidFill>
                  <a:schemeClr val="bg1">
                    <a:lumMod val="95000"/>
                    <a:lumOff val="5000"/>
                  </a:schemeClr>
                </a:solidFill>
                <a:latin typeface="Calibri" panose="020F0502020204030204" pitchFamily="34" charset="0"/>
                <a:cs typeface="Calibri" panose="020F0502020204030204" pitchFamily="34" charset="0"/>
              </a:rPr>
              <a:t>Interactive, hands-on, inspiring</a:t>
            </a:r>
            <a:endParaRPr lang="en-US" sz="9600" dirty="0">
              <a:solidFill>
                <a:schemeClr val="bg1">
                  <a:lumMod val="95000"/>
                  <a:lumOff val="5000"/>
                </a:schemeClr>
              </a:solidFill>
              <a:latin typeface="Calibri" panose="020F0502020204030204" pitchFamily="34" charset="0"/>
              <a:cs typeface="Calibri" panose="020F0502020204030204" pitchFamily="34" charset="0"/>
            </a:endParaRPr>
          </a:p>
          <a:p>
            <a:pPr marL="342900" lvl="1" indent="-342900" algn="l">
              <a:buFont typeface="Arial"/>
              <a:buChar char="•"/>
            </a:pPr>
            <a:endParaRPr lang="en-US" sz="2400" b="0" dirty="0">
              <a:solidFill>
                <a:schemeClr val="bg1">
                  <a:lumMod val="95000"/>
                  <a:lumOff val="5000"/>
                </a:schemeClr>
              </a:solidFill>
              <a:latin typeface="Calibri"/>
              <a:cs typeface="Calibri"/>
            </a:endParaRPr>
          </a:p>
          <a:p>
            <a:pPr marL="342900" lvl="1" indent="-342900" algn="l">
              <a:buFont typeface="Arial"/>
              <a:buChar char="•"/>
            </a:pPr>
            <a:endParaRPr lang="en-US" sz="2400" b="0" dirty="0">
              <a:solidFill>
                <a:schemeClr val="bg1">
                  <a:lumMod val="95000"/>
                  <a:lumOff val="5000"/>
                </a:schemeClr>
              </a:solidFill>
              <a:latin typeface="Calibri"/>
              <a:cs typeface="Calibri"/>
            </a:endParaRPr>
          </a:p>
          <a:p>
            <a:pPr lvl="1" indent="0" algn="l"/>
            <a:endParaRPr lang="en-US" sz="2400" b="0" dirty="0">
              <a:solidFill>
                <a:schemeClr val="bg1">
                  <a:lumMod val="95000"/>
                  <a:lumOff val="5000"/>
                </a:schemeClr>
              </a:solidFill>
              <a:latin typeface="Calibri" panose="020F0502020204030204" pitchFamily="34" charset="0"/>
              <a:cs typeface="Calibri" panose="020F0502020204030204" pitchFamily="34" charset="0"/>
            </a:endParaRPr>
          </a:p>
          <a:p>
            <a:pPr marL="43815" lvl="1" indent="0" algn="l"/>
            <a:endParaRPr lang="en-US" sz="2400" b="0" dirty="0">
              <a:solidFill>
                <a:schemeClr val="bg1">
                  <a:lumMod val="95000"/>
                  <a:lumOff val="5000"/>
                </a:schemeClr>
              </a:solidFill>
              <a:latin typeface="Calibri" panose="020F0502020204030204" pitchFamily="34" charset="0"/>
              <a:cs typeface="Calibri" panose="020F0502020204030204" pitchFamily="34" charset="0"/>
            </a:endParaRPr>
          </a:p>
          <a:p>
            <a:pPr lvl="1" indent="0" algn="l"/>
            <a:endParaRPr lang="en-US" sz="2400" b="0" dirty="0">
              <a:solidFill>
                <a:schemeClr val="bg1">
                  <a:lumMod val="95000"/>
                  <a:lumOff val="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61998672"/>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AD6B1AE1-9974-3EC2-2ED8-DC15EC73C246}"/>
              </a:ext>
            </a:extLst>
          </p:cNvPr>
          <p:cNvSpPr txBox="1">
            <a:spLocks/>
          </p:cNvSpPr>
          <p:nvPr/>
        </p:nvSpPr>
        <p:spPr>
          <a:xfrm>
            <a:off x="4376468" y="489405"/>
            <a:ext cx="7809470" cy="6075392"/>
          </a:xfrm>
          <a:prstGeom prst="rect">
            <a:avLst/>
          </a:prstGeom>
        </p:spPr>
        <p:txBody>
          <a:bodyPr lIns="91440" tIns="45720" rIns="91440" bIns="45720" anchor="t">
            <a:noAutofit/>
          </a:bodyPr>
          <a:lstStyle>
            <a:lvl1pPr algn="ctr" defTabSz="292100" eaLnBrk="1" hangingPunct="1">
              <a:defRPr sz="3000" b="1">
                <a:solidFill>
                  <a:srgbClr val="FAC93D"/>
                </a:solidFill>
                <a:latin typeface="+mj-lt"/>
                <a:ea typeface="+mj-ea"/>
                <a:cs typeface="+mj-cs"/>
                <a:sym typeface="Roboto Regular"/>
              </a:defRPr>
            </a:lvl1pPr>
            <a:lvl2pPr indent="114300" algn="ctr" defTabSz="292100" eaLnBrk="1" hangingPunct="1">
              <a:defRPr sz="3000" b="1">
                <a:solidFill>
                  <a:srgbClr val="FAC93D"/>
                </a:solidFill>
                <a:latin typeface="+mj-lt"/>
                <a:ea typeface="+mj-ea"/>
                <a:cs typeface="+mj-cs"/>
                <a:sym typeface="Roboto Regular"/>
              </a:defRPr>
            </a:lvl2pPr>
            <a:lvl3pPr indent="228600" algn="ctr" defTabSz="292100" eaLnBrk="1" hangingPunct="1">
              <a:defRPr sz="3000" b="1">
                <a:solidFill>
                  <a:srgbClr val="FAC93D"/>
                </a:solidFill>
                <a:latin typeface="+mj-lt"/>
                <a:ea typeface="+mj-ea"/>
                <a:cs typeface="+mj-cs"/>
                <a:sym typeface="Roboto Regular"/>
              </a:defRPr>
            </a:lvl3pPr>
            <a:lvl4pPr indent="342900" algn="ctr" defTabSz="292100" eaLnBrk="1" hangingPunct="1">
              <a:defRPr sz="3000" b="1">
                <a:solidFill>
                  <a:srgbClr val="FAC93D"/>
                </a:solidFill>
                <a:latin typeface="+mj-lt"/>
                <a:ea typeface="+mj-ea"/>
                <a:cs typeface="+mj-cs"/>
                <a:sym typeface="Roboto Regular"/>
              </a:defRPr>
            </a:lvl4pPr>
            <a:lvl5pPr indent="457200" algn="ctr" defTabSz="292100" eaLnBrk="1" hangingPunct="1">
              <a:defRPr sz="3000" b="1">
                <a:solidFill>
                  <a:srgbClr val="FAC93D"/>
                </a:solidFill>
                <a:latin typeface="+mj-lt"/>
                <a:ea typeface="+mj-ea"/>
                <a:cs typeface="+mj-cs"/>
                <a:sym typeface="Roboto Regular"/>
              </a:defRPr>
            </a:lvl5pPr>
            <a:lvl6pPr indent="571500" algn="ctr" defTabSz="292100" eaLnBrk="1" hangingPunct="1">
              <a:defRPr sz="3000" b="1">
                <a:solidFill>
                  <a:srgbClr val="FAC93D"/>
                </a:solidFill>
                <a:latin typeface="+mj-lt"/>
                <a:ea typeface="+mj-ea"/>
                <a:cs typeface="+mj-cs"/>
                <a:sym typeface="Roboto Regular"/>
              </a:defRPr>
            </a:lvl6pPr>
            <a:lvl7pPr indent="685800" algn="ctr" defTabSz="292100" eaLnBrk="1" hangingPunct="1">
              <a:defRPr sz="3000" b="1">
                <a:solidFill>
                  <a:srgbClr val="FAC93D"/>
                </a:solidFill>
                <a:latin typeface="+mj-lt"/>
                <a:ea typeface="+mj-ea"/>
                <a:cs typeface="+mj-cs"/>
                <a:sym typeface="Roboto Regular"/>
              </a:defRPr>
            </a:lvl7pPr>
            <a:lvl8pPr indent="800100" algn="ctr" defTabSz="292100" eaLnBrk="1" hangingPunct="1">
              <a:defRPr sz="3000" b="1">
                <a:solidFill>
                  <a:srgbClr val="FAC93D"/>
                </a:solidFill>
                <a:latin typeface="+mj-lt"/>
                <a:ea typeface="+mj-ea"/>
                <a:cs typeface="+mj-cs"/>
                <a:sym typeface="Roboto Regular"/>
              </a:defRPr>
            </a:lvl8pPr>
            <a:lvl9pPr indent="914400" algn="ctr" defTabSz="292100" eaLnBrk="1" hangingPunct="1">
              <a:defRPr sz="3000" b="1">
                <a:solidFill>
                  <a:srgbClr val="FAC93D"/>
                </a:solidFill>
                <a:latin typeface="+mj-lt"/>
                <a:ea typeface="+mj-ea"/>
                <a:cs typeface="+mj-cs"/>
                <a:sym typeface="Roboto Regular"/>
              </a:defRPr>
            </a:lvl9pPr>
          </a:lstStyle>
          <a:p>
            <a:pPr marL="457200" indent="-457200" algn="l">
              <a:spcAft>
                <a:spcPts val="1800"/>
              </a:spcAft>
              <a:buFont typeface="Arial"/>
              <a:buChar char="•"/>
            </a:pPr>
            <a:r>
              <a:rPr lang="en-US" sz="2400" b="0" dirty="0">
                <a:solidFill>
                  <a:schemeClr val="bg1">
                    <a:lumMod val="95000"/>
                    <a:lumOff val="5000"/>
                  </a:schemeClr>
                </a:solidFill>
                <a:latin typeface="Calibri"/>
                <a:cs typeface="Calibri"/>
              </a:rPr>
              <a:t>DeVos hall will be divided into four industry quadrants. </a:t>
            </a:r>
            <a:endParaRPr lang="en-US" sz="2400" dirty="0">
              <a:solidFill>
                <a:schemeClr val="bg1">
                  <a:lumMod val="95000"/>
                  <a:lumOff val="5000"/>
                </a:schemeClr>
              </a:solidFill>
              <a:latin typeface="Calibri"/>
              <a:ea typeface="Calibri"/>
              <a:cs typeface="Calibri"/>
            </a:endParaRPr>
          </a:p>
          <a:p>
            <a:pPr marL="457200" indent="-457200" algn="l">
              <a:spcAft>
                <a:spcPts val="1800"/>
              </a:spcAft>
              <a:buFont typeface="Arial"/>
              <a:buChar char="•"/>
            </a:pPr>
            <a:r>
              <a:rPr lang="en-US" sz="2400" b="0" dirty="0">
                <a:solidFill>
                  <a:schemeClr val="bg1">
                    <a:lumMod val="95000"/>
                    <a:lumOff val="5000"/>
                  </a:schemeClr>
                </a:solidFill>
                <a:latin typeface="Calibri"/>
                <a:cs typeface="Calibri"/>
              </a:rPr>
              <a:t>Industry champions will have interactive, engaging, and motivating exhibits showcasing the career opportunities within their industry. </a:t>
            </a:r>
            <a:endParaRPr lang="en-US" sz="2400" dirty="0">
              <a:solidFill>
                <a:schemeClr val="bg1">
                  <a:lumMod val="95000"/>
                  <a:lumOff val="5000"/>
                </a:schemeClr>
              </a:solidFill>
              <a:latin typeface="Calibri"/>
              <a:ea typeface="Calibri"/>
              <a:cs typeface="Calibri"/>
            </a:endParaRPr>
          </a:p>
          <a:p>
            <a:pPr marL="457200" indent="-457200" algn="l">
              <a:spcAft>
                <a:spcPts val="1800"/>
              </a:spcAft>
              <a:buFont typeface="Arial"/>
              <a:buChar char="•"/>
            </a:pPr>
            <a:r>
              <a:rPr lang="en-US" sz="2400" b="0" dirty="0">
                <a:solidFill>
                  <a:schemeClr val="bg1">
                    <a:lumMod val="95000"/>
                    <a:lumOff val="5000"/>
                  </a:schemeClr>
                </a:solidFill>
                <a:latin typeface="Calibri"/>
                <a:cs typeface="Calibri"/>
              </a:rPr>
              <a:t>Higher Education Sponsors will be strategically placed throughout DeVos hall to maximize exposure to students.</a:t>
            </a:r>
          </a:p>
          <a:p>
            <a:pPr marL="457200" indent="-457200" algn="l">
              <a:spcAft>
                <a:spcPts val="1800"/>
              </a:spcAft>
              <a:buFont typeface="Arial"/>
              <a:buChar char="•"/>
            </a:pPr>
            <a:r>
              <a:rPr lang="en-US" sz="2400" b="0" dirty="0">
                <a:solidFill>
                  <a:schemeClr val="bg1">
                    <a:lumMod val="95000"/>
                    <a:lumOff val="5000"/>
                  </a:schemeClr>
                </a:solidFill>
                <a:latin typeface="Calibri"/>
                <a:cs typeface="Calibri"/>
              </a:rPr>
              <a:t>Quadrants will be piped and draped in a color matching initial lanyard entrance color, with an entrance and an exit to facilitate student movement. </a:t>
            </a:r>
            <a:endParaRPr lang="en-US" sz="2400" dirty="0">
              <a:solidFill>
                <a:schemeClr val="bg1">
                  <a:lumMod val="95000"/>
                  <a:lumOff val="5000"/>
                </a:schemeClr>
              </a:solidFill>
              <a:latin typeface="Calibri"/>
              <a:ea typeface="Calibri"/>
              <a:cs typeface="Calibri"/>
            </a:endParaRPr>
          </a:p>
          <a:p>
            <a:pPr algn="l">
              <a:spcAft>
                <a:spcPts val="1800"/>
              </a:spcAft>
            </a:pPr>
            <a:endParaRPr lang="en-US" sz="2400" dirty="0">
              <a:solidFill>
                <a:schemeClr val="bg1">
                  <a:lumMod val="95000"/>
                  <a:lumOff val="5000"/>
                </a:schemeClr>
              </a:solidFill>
              <a:latin typeface="Calibri"/>
              <a:cs typeface="Calibri"/>
            </a:endParaRPr>
          </a:p>
          <a:p>
            <a:pPr algn="l"/>
            <a:endParaRPr lang="en-US" sz="2400" b="0" dirty="0">
              <a:solidFill>
                <a:schemeClr val="bg1">
                  <a:lumMod val="95000"/>
                  <a:lumOff val="5000"/>
                </a:schemeClr>
              </a:solidFill>
              <a:latin typeface="Calibri"/>
              <a:cs typeface="Calibri"/>
            </a:endParaRPr>
          </a:p>
          <a:p>
            <a:pPr marL="342900" lvl="1" indent="-342900" algn="l">
              <a:buFont typeface="Arial"/>
              <a:buChar char="•"/>
            </a:pPr>
            <a:endParaRPr lang="en-US" sz="2400" b="0" dirty="0">
              <a:solidFill>
                <a:schemeClr val="bg1">
                  <a:lumMod val="95000"/>
                  <a:lumOff val="5000"/>
                </a:schemeClr>
              </a:solidFill>
              <a:latin typeface="Calibri"/>
              <a:cs typeface="Calibri"/>
            </a:endParaRPr>
          </a:p>
          <a:p>
            <a:pPr lvl="1" indent="0" algn="l"/>
            <a:endParaRPr lang="en-US" sz="2400" b="0" dirty="0">
              <a:solidFill>
                <a:schemeClr val="bg1">
                  <a:lumMod val="95000"/>
                  <a:lumOff val="5000"/>
                </a:schemeClr>
              </a:solidFill>
              <a:latin typeface="Calibri"/>
              <a:cs typeface="Calibri"/>
            </a:endParaRPr>
          </a:p>
          <a:p>
            <a:pPr marL="43815" lvl="1" indent="0" algn="l"/>
            <a:endParaRPr lang="en-US" sz="2400" b="0" dirty="0">
              <a:solidFill>
                <a:schemeClr val="bg1">
                  <a:lumMod val="95000"/>
                  <a:lumOff val="5000"/>
                </a:schemeClr>
              </a:solidFill>
              <a:latin typeface="Calibri" panose="020F0502020204030204" pitchFamily="34" charset="0"/>
              <a:cs typeface="Calibri" panose="020F0502020204030204" pitchFamily="34" charset="0"/>
            </a:endParaRPr>
          </a:p>
          <a:p>
            <a:pPr lvl="1" indent="0" algn="l"/>
            <a:endParaRPr lang="en-US" sz="2400" b="0" dirty="0">
              <a:solidFill>
                <a:schemeClr val="bg1">
                  <a:lumMod val="95000"/>
                  <a:lumOff val="5000"/>
                </a:schemeClr>
              </a:solidFill>
              <a:latin typeface="Calibri" panose="020F0502020204030204" pitchFamily="34" charset="0"/>
              <a:cs typeface="Calibri" panose="020F0502020204030204" pitchFamily="34" charset="0"/>
            </a:endParaRPr>
          </a:p>
        </p:txBody>
      </p:sp>
      <p:sp>
        <p:nvSpPr>
          <p:cNvPr id="2" name="Title 1">
            <a:extLst>
              <a:ext uri="{FF2B5EF4-FFF2-40B4-BE49-F238E27FC236}">
                <a16:creationId xmlns:a16="http://schemas.microsoft.com/office/drawing/2014/main" id="{B0E5F0B0-33BC-F4B4-847B-A4515636D458}"/>
              </a:ext>
            </a:extLst>
          </p:cNvPr>
          <p:cNvSpPr txBox="1">
            <a:spLocks/>
          </p:cNvSpPr>
          <p:nvPr/>
        </p:nvSpPr>
        <p:spPr>
          <a:xfrm>
            <a:off x="255635" y="3086100"/>
            <a:ext cx="3581400" cy="685800"/>
          </a:xfrm>
          <a:prstGeom prst="rect">
            <a:avLst/>
          </a:prstGeom>
        </p:spPr>
        <p:txBody>
          <a:bodyPr lIns="91440" tIns="45720" rIns="91440" bIns="45720" anchor="t"/>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400" b="1">
                <a:solidFill>
                  <a:schemeClr val="tx1"/>
                </a:solidFill>
                <a:latin typeface="Century Gothic"/>
              </a:rPr>
              <a:t>The Layout</a:t>
            </a:r>
          </a:p>
        </p:txBody>
      </p:sp>
    </p:spTree>
    <p:extLst>
      <p:ext uri="{BB962C8B-B14F-4D97-AF65-F5344CB8AC3E}">
        <p14:creationId xmlns:p14="http://schemas.microsoft.com/office/powerpoint/2010/main" val="395342804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C1C16D7-EAA0-4206-86BB-A2C957A00BFF}"/>
              </a:ext>
            </a:extLst>
          </p:cNvPr>
          <p:cNvSpPr>
            <a:spLocks noGrp="1"/>
          </p:cNvSpPr>
          <p:nvPr>
            <p:ph type="title" idx="4294967295"/>
          </p:nvPr>
        </p:nvSpPr>
        <p:spPr>
          <a:xfrm>
            <a:off x="832757" y="315686"/>
            <a:ext cx="8035018" cy="685800"/>
          </a:xfrm>
          <a:prstGeom prst="rect">
            <a:avLst/>
          </a:prstGeom>
        </p:spPr>
        <p:txBody>
          <a:bodyPr lIns="91440" tIns="45720" rIns="91440" bIns="45720" anchor="t"/>
          <a:lstStyle/>
          <a:p>
            <a:pPr algn="l"/>
            <a:r>
              <a:rPr lang="en-US" sz="4400" b="1">
                <a:solidFill>
                  <a:schemeClr val="accent1"/>
                </a:solidFill>
                <a:latin typeface="Century Gothic"/>
              </a:rPr>
              <a:t>What is </a:t>
            </a:r>
            <a:r>
              <a:rPr lang="en-US" sz="4400" b="1" err="1">
                <a:solidFill>
                  <a:schemeClr val="accent1"/>
                </a:solidFill>
                <a:latin typeface="Century Gothic"/>
              </a:rPr>
              <a:t>MiCareerQuest</a:t>
            </a:r>
            <a:r>
              <a:rPr lang="en-US" sz="4400" b="1">
                <a:solidFill>
                  <a:schemeClr val="accent1"/>
                </a:solidFill>
                <a:latin typeface="Century Gothic"/>
              </a:rPr>
              <a:t>?</a:t>
            </a:r>
            <a:br>
              <a:rPr lang="en-US" sz="4400" b="1">
                <a:latin typeface="Century Gothic"/>
              </a:rPr>
            </a:br>
            <a:endParaRPr lang="en-US" sz="4400" b="1">
              <a:solidFill>
                <a:schemeClr val="accent1"/>
              </a:solidFill>
              <a:latin typeface="Century Gothic"/>
            </a:endParaRPr>
          </a:p>
        </p:txBody>
      </p:sp>
      <p:sp>
        <p:nvSpPr>
          <p:cNvPr id="3" name="TextBox 2">
            <a:extLst>
              <a:ext uri="{FF2B5EF4-FFF2-40B4-BE49-F238E27FC236}">
                <a16:creationId xmlns:a16="http://schemas.microsoft.com/office/drawing/2014/main" id="{14687DFA-0875-8658-8F9C-4E71B6898A52}"/>
              </a:ext>
            </a:extLst>
          </p:cNvPr>
          <p:cNvSpPr txBox="1"/>
          <p:nvPr/>
        </p:nvSpPr>
        <p:spPr>
          <a:xfrm>
            <a:off x="342900" y="5851187"/>
            <a:ext cx="11506200" cy="5950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1" hangingPunct="0">
              <a:lnSpc>
                <a:spcPct val="100000"/>
              </a:lnSpc>
              <a:spcBef>
                <a:spcPts val="0"/>
              </a:spcBef>
              <a:spcAft>
                <a:spcPts val="0"/>
              </a:spcAft>
              <a:buClrTx/>
              <a:buSzTx/>
              <a:buFontTx/>
              <a:buNone/>
              <a:tabLst/>
            </a:pPr>
            <a:r>
              <a:rPr kumimoji="0" lang="en-US" sz="3200" b="0" i="0" u="none" strike="noStrike" cap="none" spc="0" normalizeH="0" baseline="0" dirty="0">
                <a:ln>
                  <a:noFill/>
                </a:ln>
                <a:solidFill>
                  <a:schemeClr val="accent6"/>
                </a:solidFill>
                <a:effectLst/>
                <a:uFillTx/>
                <a:latin typeface="+mj-lt"/>
                <a:ea typeface="+mj-ea"/>
                <a:cs typeface="+mj-cs"/>
                <a:sym typeface="Roboto Regular"/>
              </a:rPr>
              <a:t>…and agribusiness/hospitality!</a:t>
            </a:r>
          </a:p>
        </p:txBody>
      </p:sp>
      <p:pic>
        <p:nvPicPr>
          <p:cNvPr id="4" name="Online Media 3" title="MiCareerQuest">
            <a:hlinkClick r:id="" action="ppaction://media"/>
            <a:extLst>
              <a:ext uri="{FF2B5EF4-FFF2-40B4-BE49-F238E27FC236}">
                <a16:creationId xmlns:a16="http://schemas.microsoft.com/office/drawing/2014/main" id="{895B8722-8B01-AD5D-0091-ABB937E03C49}"/>
              </a:ext>
            </a:extLst>
          </p:cNvPr>
          <p:cNvPicPr>
            <a:picLocks noRot="1" noChangeAspect="1"/>
          </p:cNvPicPr>
          <p:nvPr>
            <a:videoFile r:link="rId1"/>
          </p:nvPr>
        </p:nvPicPr>
        <p:blipFill>
          <a:blip r:embed="rId4"/>
          <a:stretch>
            <a:fillRect/>
          </a:stretch>
        </p:blipFill>
        <p:spPr>
          <a:xfrm>
            <a:off x="2371834" y="1536631"/>
            <a:ext cx="7448332" cy="4208308"/>
          </a:xfrm>
          <a:prstGeom prst="rect">
            <a:avLst/>
          </a:prstGeom>
        </p:spPr>
      </p:pic>
    </p:spTree>
    <p:extLst>
      <p:ext uri="{BB962C8B-B14F-4D97-AF65-F5344CB8AC3E}">
        <p14:creationId xmlns:p14="http://schemas.microsoft.com/office/powerpoint/2010/main" val="34928350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4"/>
                </p:tgtEl>
              </p:cMediaNode>
            </p:video>
            <p:seq concurrent="1" nextAc="seek">
              <p:cTn id="15" restart="whenNotActive" fill="hold" evtFilter="cancelBubble" nodeType="interactiveSeq">
                <p:stCondLst>
                  <p:cond evt="onClick" delay="0">
                    <p:tgtEl>
                      <p:spTgt spid="4"/>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4"/>
                                        </p:tgtEl>
                                      </p:cBhvr>
                                    </p:cmd>
                                  </p:childTnLst>
                                </p:cTn>
                              </p:par>
                            </p:childTnLst>
                          </p:cTn>
                        </p:par>
                      </p:childTnLst>
                    </p:cTn>
                  </p:par>
                </p:childTnLst>
              </p:cTn>
              <p:nextCondLst>
                <p:cond evt="onClick" delay="0">
                  <p:tgtEl>
                    <p:spTgt spid="4"/>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B16114F3-C3E0-BFC6-E1A7-08B747CD078A}"/>
              </a:ext>
            </a:extLst>
          </p:cNvPr>
          <p:cNvSpPr>
            <a:spLocks noGrp="1"/>
          </p:cNvSpPr>
          <p:nvPr>
            <p:ph type="pic" sz="quarter" idx="10"/>
          </p:nvPr>
        </p:nvSpPr>
        <p:spPr/>
        <p:txBody>
          <a:bodyPr/>
          <a:lstStyle/>
          <a:p>
            <a:endParaRPr lang="en-US"/>
          </a:p>
        </p:txBody>
      </p:sp>
      <p:pic>
        <p:nvPicPr>
          <p:cNvPr id="3" name="Online Media 2" title="MiCareerQuest - 30 Sec - FINAL">
            <a:hlinkClick r:id="" action="ppaction://media"/>
            <a:extLst>
              <a:ext uri="{FF2B5EF4-FFF2-40B4-BE49-F238E27FC236}">
                <a16:creationId xmlns:a16="http://schemas.microsoft.com/office/drawing/2014/main" id="{7E6046BD-64C0-A0CC-18B5-8719F14D6127}"/>
              </a:ext>
            </a:extLst>
          </p:cNvPr>
          <p:cNvPicPr>
            <a:picLocks noRot="1" noChangeAspect="1"/>
          </p:cNvPicPr>
          <p:nvPr>
            <a:videoFile r:link="rId1"/>
          </p:nvPr>
        </p:nvPicPr>
        <p:blipFill>
          <a:blip r:embed="rId3"/>
          <a:stretch>
            <a:fillRect/>
          </a:stretch>
        </p:blipFill>
        <p:spPr>
          <a:xfrm>
            <a:off x="1691801" y="1377108"/>
            <a:ext cx="8496621" cy="4786829"/>
          </a:xfrm>
          <a:prstGeom prst="rect">
            <a:avLst/>
          </a:prstGeom>
        </p:spPr>
      </p:pic>
      <p:sp>
        <p:nvSpPr>
          <p:cNvPr id="4" name="Title 1">
            <a:extLst>
              <a:ext uri="{FF2B5EF4-FFF2-40B4-BE49-F238E27FC236}">
                <a16:creationId xmlns:a16="http://schemas.microsoft.com/office/drawing/2014/main" id="{F1B1ADBA-5FD5-1FC2-D7F9-A62493F65044}"/>
              </a:ext>
            </a:extLst>
          </p:cNvPr>
          <p:cNvSpPr txBox="1">
            <a:spLocks/>
          </p:cNvSpPr>
          <p:nvPr/>
        </p:nvSpPr>
        <p:spPr>
          <a:xfrm>
            <a:off x="832756" y="315686"/>
            <a:ext cx="10922241" cy="685800"/>
          </a:xfrm>
          <a:prstGeom prst="rect">
            <a:avLst/>
          </a:prstGeom>
        </p:spPr>
        <p:txBody>
          <a:bodyPr lIns="91440" tIns="45720" rIns="91440" bIns="45720" anchor="t"/>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pPr algn="l"/>
            <a:r>
              <a:rPr lang="en-US" sz="4400" b="1" dirty="0">
                <a:solidFill>
                  <a:schemeClr val="accent1"/>
                </a:solidFill>
                <a:latin typeface="Century Gothic"/>
              </a:rPr>
              <a:t>Video: MiCareerQuest Student Journey</a:t>
            </a:r>
            <a:br>
              <a:rPr lang="en-US" sz="4400" b="1" dirty="0">
                <a:solidFill>
                  <a:sysClr val="windowText" lastClr="000000"/>
                </a:solidFill>
                <a:latin typeface="Century Gothic"/>
              </a:rPr>
            </a:br>
            <a:endParaRPr lang="en-US" sz="4400" b="1" dirty="0">
              <a:solidFill>
                <a:schemeClr val="accent1"/>
              </a:solidFill>
              <a:latin typeface="Century Gothic"/>
            </a:endParaRPr>
          </a:p>
        </p:txBody>
      </p:sp>
    </p:spTree>
    <p:extLst>
      <p:ext uri="{BB962C8B-B14F-4D97-AF65-F5344CB8AC3E}">
        <p14:creationId xmlns:p14="http://schemas.microsoft.com/office/powerpoint/2010/main" val="24070084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3AB376-4193-4C2B-AD92-BF700971C80D}"/>
              </a:ext>
            </a:extLst>
          </p:cNvPr>
          <p:cNvSpPr/>
          <p:nvPr/>
        </p:nvSpPr>
        <p:spPr>
          <a:xfrm>
            <a:off x="4267200" y="0"/>
            <a:ext cx="6248400" cy="3463128"/>
          </a:xfrm>
          <a:prstGeom prst="rect">
            <a:avLst/>
          </a:prstGeom>
        </p:spPr>
        <p:txBody>
          <a:bodyPr wrap="square">
            <a:spAutoFit/>
          </a:bodyPr>
          <a:lstStyle/>
          <a:p>
            <a:pPr algn="l"/>
            <a:r>
              <a:rPr lang="en-US" sz="3200" b="0" dirty="0">
                <a:solidFill>
                  <a:schemeClr val="bg1">
                    <a:lumMod val="95000"/>
                    <a:lumOff val="5000"/>
                  </a:schemeClr>
                </a:solidFill>
                <a:latin typeface="Calibri" panose="020F0502020204030204" pitchFamily="34" charset="0"/>
              </a:rPr>
              <a:t> </a:t>
            </a:r>
          </a:p>
          <a:p>
            <a:pPr marL="914400" lvl="2" indent="0" algn="l">
              <a:lnSpc>
                <a:spcPct val="150000"/>
              </a:lnSpc>
            </a:pPr>
            <a:r>
              <a:rPr lang="en-US" sz="3200" b="0" dirty="0">
                <a:solidFill>
                  <a:schemeClr val="accent2"/>
                </a:solidFill>
                <a:latin typeface="Calibri" panose="020F0502020204030204" pitchFamily="34" charset="0"/>
              </a:rPr>
              <a:t>8790</a:t>
            </a:r>
            <a:r>
              <a:rPr lang="en-US" sz="3200" b="0" dirty="0">
                <a:solidFill>
                  <a:schemeClr val="bg1">
                    <a:lumMod val="95000"/>
                    <a:lumOff val="5000"/>
                  </a:schemeClr>
                </a:solidFill>
                <a:latin typeface="Calibri" panose="020F0502020204030204" pitchFamily="34" charset="0"/>
              </a:rPr>
              <a:t> students registered.</a:t>
            </a:r>
          </a:p>
          <a:p>
            <a:pPr marL="914400" lvl="2" indent="0" algn="l">
              <a:lnSpc>
                <a:spcPct val="150000"/>
              </a:lnSpc>
            </a:pPr>
            <a:r>
              <a:rPr lang="en-US" sz="3200" b="0" dirty="0">
                <a:solidFill>
                  <a:schemeClr val="accent2"/>
                </a:solidFill>
                <a:latin typeface="Calibri" panose="020F0502020204030204" pitchFamily="34" charset="0"/>
              </a:rPr>
              <a:t>111 </a:t>
            </a:r>
            <a:r>
              <a:rPr lang="en-US" sz="3200" b="0" dirty="0">
                <a:solidFill>
                  <a:schemeClr val="bg1">
                    <a:lumMod val="95000"/>
                    <a:lumOff val="5000"/>
                  </a:schemeClr>
                </a:solidFill>
                <a:latin typeface="Calibri" panose="020F0502020204030204" pitchFamily="34" charset="0"/>
              </a:rPr>
              <a:t>companies represented.</a:t>
            </a:r>
          </a:p>
          <a:p>
            <a:pPr marL="914400" lvl="2" indent="0" algn="l">
              <a:lnSpc>
                <a:spcPct val="150000"/>
              </a:lnSpc>
            </a:pPr>
            <a:r>
              <a:rPr lang="en-US" sz="3200" b="0" dirty="0">
                <a:solidFill>
                  <a:schemeClr val="accent2"/>
                </a:solidFill>
                <a:latin typeface="Calibri" panose="020F0502020204030204" pitchFamily="34" charset="0"/>
              </a:rPr>
              <a:t>293 </a:t>
            </a:r>
            <a:r>
              <a:rPr lang="en-US" sz="3200" b="0" dirty="0">
                <a:solidFill>
                  <a:schemeClr val="bg1">
                    <a:lumMod val="95000"/>
                    <a:lumOff val="5000"/>
                  </a:schemeClr>
                </a:solidFill>
                <a:latin typeface="Calibri" panose="020F0502020204030204" pitchFamily="34" charset="0"/>
              </a:rPr>
              <a:t>jobs represented.</a:t>
            </a:r>
          </a:p>
          <a:p>
            <a:pPr marL="914400" lvl="2" indent="0" algn="l">
              <a:lnSpc>
                <a:spcPct val="150000"/>
              </a:lnSpc>
            </a:pPr>
            <a:endParaRPr lang="en-US" sz="3200" b="0" dirty="0">
              <a:solidFill>
                <a:schemeClr val="bg1">
                  <a:lumMod val="95000"/>
                  <a:lumOff val="5000"/>
                </a:schemeClr>
              </a:solidFill>
              <a:latin typeface="Calibri" panose="020F0502020204030204" pitchFamily="34" charset="0"/>
            </a:endParaRPr>
          </a:p>
        </p:txBody>
      </p:sp>
      <p:sp>
        <p:nvSpPr>
          <p:cNvPr id="4" name="Rectangle 3">
            <a:extLst>
              <a:ext uri="{FF2B5EF4-FFF2-40B4-BE49-F238E27FC236}">
                <a16:creationId xmlns:a16="http://schemas.microsoft.com/office/drawing/2014/main" id="{C9C38B38-869F-B146-B674-1D7C9E7C3E3E}"/>
              </a:ext>
            </a:extLst>
          </p:cNvPr>
          <p:cNvSpPr/>
          <p:nvPr/>
        </p:nvSpPr>
        <p:spPr>
          <a:xfrm>
            <a:off x="4606290" y="2831574"/>
            <a:ext cx="7063740" cy="3405228"/>
          </a:xfrm>
          <a:prstGeom prst="rect">
            <a:avLst/>
          </a:prstGeom>
        </p:spPr>
        <p:txBody>
          <a:bodyPr wrap="square">
            <a:spAutoFit/>
          </a:bodyPr>
          <a:lstStyle/>
          <a:p>
            <a:pPr algn="l">
              <a:lnSpc>
                <a:spcPts val="2400"/>
              </a:lnSpc>
              <a:spcBef>
                <a:spcPts val="1800"/>
              </a:spcBef>
            </a:pPr>
            <a:r>
              <a:rPr lang="en-US" sz="2400" dirty="0">
                <a:solidFill>
                  <a:schemeClr val="bg1"/>
                </a:solidFill>
                <a:latin typeface="Calibri" panose="020F0502020204030204" pitchFamily="34" charset="0"/>
                <a:cs typeface="Calibri" panose="020F0502020204030204" pitchFamily="34" charset="0"/>
              </a:rPr>
              <a:t>“</a:t>
            </a:r>
            <a:r>
              <a:rPr lang="en-US" sz="2400" dirty="0">
                <a:solidFill>
                  <a:schemeClr val="bg1"/>
                </a:solidFill>
                <a:latin typeface="Calibri" panose="020F0502020204030204" pitchFamily="34" charset="0"/>
                <a:ea typeface="Calibri" panose="020F0502020204030204" pitchFamily="34" charset="0"/>
                <a:cs typeface="Calibri" panose="020F0502020204030204" pitchFamily="34" charset="0"/>
              </a:rPr>
              <a:t>I love how interactive it was. The people there were amazing and explained everything you need to know in detail. The set up was the best part though, Its like you were actually on the job. This career quest made me feel special, like it made me feel like I could do anything.”</a:t>
            </a:r>
            <a:r>
              <a:rPr lang="en-US" sz="2400" b="0" dirty="0">
                <a:solidFill>
                  <a:schemeClr val="bg1"/>
                </a:solidFill>
                <a:latin typeface="Calibri" panose="020F0502020204030204" pitchFamily="34" charset="0"/>
                <a:cs typeface="Calibri" panose="020F0502020204030204" pitchFamily="34" charset="0"/>
              </a:rPr>
              <a:t>– </a:t>
            </a:r>
            <a:r>
              <a:rPr lang="en-US" sz="2400" b="0" dirty="0">
                <a:solidFill>
                  <a:schemeClr val="bg1">
                    <a:lumMod val="95000"/>
                    <a:lumOff val="5000"/>
                  </a:schemeClr>
                </a:solidFill>
                <a:latin typeface="Calibri" panose="020F0502020204030204" pitchFamily="34" charset="0"/>
                <a:cs typeface="Calibri" panose="020F0502020204030204" pitchFamily="34" charset="0"/>
              </a:rPr>
              <a:t>2024 Student Participant</a:t>
            </a:r>
          </a:p>
          <a:p>
            <a:pPr marL="0" lvl="2" indent="-107156" algn="l">
              <a:lnSpc>
                <a:spcPts val="2400"/>
              </a:lnSpc>
              <a:spcBef>
                <a:spcPts val="1800"/>
              </a:spcBef>
              <a:buNone/>
            </a:pPr>
            <a:r>
              <a:rPr lang="en-US" sz="2400" dirty="0">
                <a:solidFill>
                  <a:srgbClr val="354050"/>
                </a:solidFill>
                <a:latin typeface="Calibri" panose="020F0502020204030204" pitchFamily="34" charset="0"/>
                <a:cs typeface="Calibri" panose="020F0502020204030204" pitchFamily="34" charset="0"/>
              </a:rPr>
              <a:t>“</a:t>
            </a:r>
            <a:r>
              <a:rPr lang="en-US" sz="2400" i="0" dirty="0">
                <a:solidFill>
                  <a:srgbClr val="354050"/>
                </a:solidFill>
                <a:effectLst/>
                <a:latin typeface="Calibri" panose="020F0502020204030204" pitchFamily="34" charset="0"/>
                <a:cs typeface="Calibri" panose="020F0502020204030204" pitchFamily="34" charset="0"/>
              </a:rPr>
              <a:t>The students enjoyed how interactive everything was. It is one thing to hear about an industry, but it's an entirely different experience when you get to try the actual work in that industry.” </a:t>
            </a:r>
            <a:r>
              <a:rPr lang="en-US" sz="2400" b="0" i="0" dirty="0">
                <a:solidFill>
                  <a:srgbClr val="354050"/>
                </a:solidFill>
                <a:effectLst/>
                <a:latin typeface="Calibri" panose="020F0502020204030204" pitchFamily="34" charset="0"/>
                <a:cs typeface="Calibri" panose="020F0502020204030204" pitchFamily="34" charset="0"/>
              </a:rPr>
              <a:t>– 2024 Educator</a:t>
            </a:r>
          </a:p>
        </p:txBody>
      </p:sp>
      <p:sp>
        <p:nvSpPr>
          <p:cNvPr id="5" name="Title 1">
            <a:extLst>
              <a:ext uri="{FF2B5EF4-FFF2-40B4-BE49-F238E27FC236}">
                <a16:creationId xmlns:a16="http://schemas.microsoft.com/office/drawing/2014/main" id="{97FF904C-392B-0309-528F-4C449FEA6FDE}"/>
              </a:ext>
            </a:extLst>
          </p:cNvPr>
          <p:cNvSpPr txBox="1">
            <a:spLocks/>
          </p:cNvSpPr>
          <p:nvPr/>
        </p:nvSpPr>
        <p:spPr>
          <a:xfrm>
            <a:off x="152400" y="2133600"/>
            <a:ext cx="3733800" cy="2590800"/>
          </a:xfrm>
          <a:prstGeom prst="rect">
            <a:avLst/>
          </a:prstGeom>
        </p:spPr>
        <p:txBody>
          <a:bodyPr/>
          <a:lstStyle>
            <a:lvl1pPr algn="ctr" defTabSz="292100" eaLnBrk="1" hangingPunct="1">
              <a:defRPr sz="5600">
                <a:latin typeface="Helvetica Light"/>
                <a:ea typeface="Helvetica Light"/>
                <a:cs typeface="Helvetica Light"/>
                <a:sym typeface="Helvetica Light"/>
              </a:defRPr>
            </a:lvl1pPr>
            <a:lvl2pPr indent="114300" algn="ctr" defTabSz="292100" eaLnBrk="1" hangingPunct="1">
              <a:defRPr sz="5600">
                <a:latin typeface="Helvetica Light"/>
                <a:ea typeface="Helvetica Light"/>
                <a:cs typeface="Helvetica Light"/>
                <a:sym typeface="Helvetica Light"/>
              </a:defRPr>
            </a:lvl2pPr>
            <a:lvl3pPr indent="228600" algn="ctr" defTabSz="292100" eaLnBrk="1" hangingPunct="1">
              <a:defRPr sz="5600">
                <a:latin typeface="Helvetica Light"/>
                <a:ea typeface="Helvetica Light"/>
                <a:cs typeface="Helvetica Light"/>
                <a:sym typeface="Helvetica Light"/>
              </a:defRPr>
            </a:lvl3pPr>
            <a:lvl4pPr indent="342900" algn="ctr" defTabSz="292100" eaLnBrk="1" hangingPunct="1">
              <a:defRPr sz="5600">
                <a:latin typeface="Helvetica Light"/>
                <a:ea typeface="Helvetica Light"/>
                <a:cs typeface="Helvetica Light"/>
                <a:sym typeface="Helvetica Light"/>
              </a:defRPr>
            </a:lvl4pPr>
            <a:lvl5pPr indent="457200" algn="ctr" defTabSz="292100" eaLnBrk="1" hangingPunct="1">
              <a:defRPr sz="5600">
                <a:latin typeface="Helvetica Light"/>
                <a:ea typeface="Helvetica Light"/>
                <a:cs typeface="Helvetica Light"/>
                <a:sym typeface="Helvetica Light"/>
              </a:defRPr>
            </a:lvl5pPr>
            <a:lvl6pPr indent="571500" algn="ctr" defTabSz="292100" eaLnBrk="1" hangingPunct="1">
              <a:defRPr sz="5600">
                <a:latin typeface="Helvetica Light"/>
                <a:ea typeface="Helvetica Light"/>
                <a:cs typeface="Helvetica Light"/>
                <a:sym typeface="Helvetica Light"/>
              </a:defRPr>
            </a:lvl6pPr>
            <a:lvl7pPr indent="685800" algn="ctr" defTabSz="292100" eaLnBrk="1" hangingPunct="1">
              <a:defRPr sz="5600">
                <a:latin typeface="Helvetica Light"/>
                <a:ea typeface="Helvetica Light"/>
                <a:cs typeface="Helvetica Light"/>
                <a:sym typeface="Helvetica Light"/>
              </a:defRPr>
            </a:lvl7pPr>
            <a:lvl8pPr indent="800100" algn="ctr" defTabSz="292100" eaLnBrk="1" hangingPunct="1">
              <a:defRPr sz="5600">
                <a:latin typeface="Helvetica Light"/>
                <a:ea typeface="Helvetica Light"/>
                <a:cs typeface="Helvetica Light"/>
                <a:sym typeface="Helvetica Light"/>
              </a:defRPr>
            </a:lvl8pPr>
            <a:lvl9pPr indent="914400" algn="ctr" defTabSz="292100" eaLnBrk="1" hangingPunct="1">
              <a:defRPr sz="5600">
                <a:latin typeface="Helvetica Light"/>
                <a:ea typeface="Helvetica Light"/>
                <a:cs typeface="Helvetica Light"/>
                <a:sym typeface="Helvetica Light"/>
              </a:defRPr>
            </a:lvl9pPr>
          </a:lstStyle>
          <a:p>
            <a:r>
              <a:rPr lang="en-US" sz="4000" b="1" dirty="0">
                <a:solidFill>
                  <a:schemeClr val="tx1"/>
                </a:solidFill>
                <a:latin typeface="Century Gothic" panose="020B0502020202020204" pitchFamily="34" charset="0"/>
              </a:rPr>
              <a:t>2025 Highlights</a:t>
            </a:r>
          </a:p>
          <a:p>
            <a:endParaRPr lang="en-US" sz="2400" b="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807454202"/>
      </p:ext>
    </p:extLst>
  </p:cSld>
  <p:clrMapOvr>
    <a:masterClrMapping/>
  </p:clrMapOvr>
  <p:transition spd="med"/>
</p:sld>
</file>

<file path=ppt/theme/theme1.xml><?xml version="1.0" encoding="utf-8"?>
<a:theme xmlns:a="http://schemas.openxmlformats.org/drawingml/2006/main" name="WMW">
  <a:themeElements>
    <a:clrScheme name="MiCareerQuest">
      <a:dk1>
        <a:sysClr val="windowText" lastClr="000000"/>
      </a:dk1>
      <a:lt1>
        <a:sysClr val="window" lastClr="FFFFFF"/>
      </a:lt1>
      <a:dk2>
        <a:srgbClr val="44546A"/>
      </a:dk2>
      <a:lt2>
        <a:srgbClr val="E7E6E6"/>
      </a:lt2>
      <a:accent1>
        <a:srgbClr val="0873BA"/>
      </a:accent1>
      <a:accent2>
        <a:srgbClr val="BA0C2F"/>
      </a:accent2>
      <a:accent3>
        <a:srgbClr val="A5A5A5"/>
      </a:accent3>
      <a:accent4>
        <a:srgbClr val="4B4099"/>
      </a:accent4>
      <a:accent5>
        <a:srgbClr val="F27B21"/>
      </a:accent5>
      <a:accent6>
        <a:srgbClr val="86B240"/>
      </a:accent6>
      <a:hlink>
        <a:srgbClr val="0563C1"/>
      </a:hlink>
      <a:folHlink>
        <a:srgbClr val="4B4099"/>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30200" dist="25400" dir="5400000" rotWithShape="0">
              <a:srgbClr val="000000">
                <a:alpha val="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AC93D"/>
        </a:solid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200" b="1" i="0" u="none" strike="noStrike" cap="none" spc="0" normalizeH="0" baseline="0">
            <a:ln>
              <a:noFill/>
            </a:ln>
            <a:solidFill>
              <a:srgbClr val="53585F"/>
            </a:solidFill>
            <a:effectLst/>
            <a:uFillTx/>
            <a:latin typeface="+mj-lt"/>
            <a:ea typeface="+mj-ea"/>
            <a:cs typeface="+mj-cs"/>
            <a:sym typeface="Robot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rnd">
          <a:solidFill>
            <a:srgbClr val="9E9F9E"/>
          </a:solidFill>
          <a:custDash>
            <a:ds d="100000" sp="200000"/>
          </a:custDash>
          <a:round/>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6000" b="1" i="0" u="none" strike="noStrike" cap="none" spc="0" normalizeH="0" baseline="0">
            <a:ln>
              <a:noFill/>
            </a:ln>
            <a:solidFill>
              <a:srgbClr val="FAC93D"/>
            </a:solidFill>
            <a:effectLst/>
            <a:uFillTx/>
            <a:latin typeface="+mj-lt"/>
            <a:ea typeface="+mj-ea"/>
            <a:cs typeface="+mj-cs"/>
            <a:sym typeface="Roboto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WMW" id="{8DB86C9B-0C73-4CCD-87EA-F528491AAE78}" vid="{99BA37A5-BC23-4A3D-980D-132724E8FF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3A934685CCB74A88163E9F72DAF094" ma:contentTypeVersion="15" ma:contentTypeDescription="Create a new document." ma:contentTypeScope="" ma:versionID="23185bb9f2b630e543f4fd7a2603a5e2">
  <xsd:schema xmlns:xsd="http://www.w3.org/2001/XMLSchema" xmlns:xs="http://www.w3.org/2001/XMLSchema" xmlns:p="http://schemas.microsoft.com/office/2006/metadata/properties" xmlns:ns2="54c22b43-d8f1-4ef6-9669-b051006b34ed" xmlns:ns3="03da2a1e-0923-46b6-a7a3-29657907b49c" targetNamespace="http://schemas.microsoft.com/office/2006/metadata/properties" ma:root="true" ma:fieldsID="aab9a2442f2956f8ae8a92052bd44c6b" ns2:_="" ns3:_="">
    <xsd:import namespace="54c22b43-d8f1-4ef6-9669-b051006b34ed"/>
    <xsd:import namespace="03da2a1e-0923-46b6-a7a3-29657907b49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c22b43-d8f1-4ef6-9669-b051006b34e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0602e0e6-d5c7-4d83-8f3d-65d5f3983ba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3da2a1e-0923-46b6-a7a3-29657907b49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a504bc1-bfa2-46bf-8ec1-9aea6bb39519}" ma:internalName="TaxCatchAll" ma:showField="CatchAllData" ma:web="03da2a1e-0923-46b6-a7a3-29657907b4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3da2a1e-0923-46b6-a7a3-29657907b49c" xsi:nil="true"/>
    <lcf76f155ced4ddcb4097134ff3c332f xmlns="54c22b43-d8f1-4ef6-9669-b051006b34e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11A776D-928F-4235-9DA3-521AF7A47D8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c22b43-d8f1-4ef6-9669-b051006b34ed"/>
    <ds:schemaRef ds:uri="03da2a1e-0923-46b6-a7a3-29657907b4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42B9D9-B1D7-43CA-8E67-68298F9A108A}">
  <ds:schemaRefs>
    <ds:schemaRef ds:uri="http://purl.org/dc/elements/1.1/"/>
    <ds:schemaRef ds:uri="http://purl.org/dc/dcmitype/"/>
    <ds:schemaRef ds:uri="http://schemas.openxmlformats.org/package/2006/metadata/core-properties"/>
    <ds:schemaRef ds:uri="http://schemas.microsoft.com/office/2006/documentManagement/types"/>
    <ds:schemaRef ds:uri="http://purl.org/dc/terms/"/>
    <ds:schemaRef ds:uri="03da2a1e-0923-46b6-a7a3-29657907b49c"/>
    <ds:schemaRef ds:uri="http://schemas.microsoft.com/office/2006/metadata/properties"/>
    <ds:schemaRef ds:uri="54c22b43-d8f1-4ef6-9669-b051006b34ed"/>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8A07A0A4-E8F2-46BF-AE13-0661585DDA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2844</TotalTime>
  <Words>1894</Words>
  <Application>Microsoft Office PowerPoint</Application>
  <PresentationFormat>Widescreen</PresentationFormat>
  <Paragraphs>247</Paragraphs>
  <Slides>29</Slides>
  <Notes>16</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Calibri Light</vt:lpstr>
      <vt:lpstr>Century Gothic</vt:lpstr>
      <vt:lpstr>Helvetica Light</vt:lpstr>
      <vt:lpstr>WMW</vt:lpstr>
      <vt:lpstr>PowerPoint Presentation</vt:lpstr>
      <vt:lpstr>PowerPoint Presentation</vt:lpstr>
      <vt:lpstr>PowerPoint Presentation</vt:lpstr>
      <vt:lpstr>PowerPoint Presentation</vt:lpstr>
      <vt:lpstr>PowerPoint Presentation</vt:lpstr>
      <vt:lpstr>PowerPoint Presentation</vt:lpstr>
      <vt:lpstr>What is MiCareerQuest?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Student Flow</vt:lpstr>
      <vt:lpstr>PowerPoint Presentation</vt:lpstr>
      <vt:lpstr>EXIT PLANS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Kiersten Schulte</dc:creator>
  <cp:lastModifiedBy>Maggie Ryan</cp:lastModifiedBy>
  <cp:revision>16</cp:revision>
  <dcterms:created xsi:type="dcterms:W3CDTF">2020-11-16T14:01:37Z</dcterms:created>
  <dcterms:modified xsi:type="dcterms:W3CDTF">2025-03-06T19:04:35Z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0x0101001C3A934685CCB74A88163E9F72DAF094</vt:lpwstr>
  </property>
  <property fmtid="{D5CDD505-2E9C-101B-9397-08002B2CF9AE}" pid="3" name="MediaServiceImageTags">
    <vt:lpwstr/>
  </property>
</Properties>
</file>